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Comic Sans MS" panose="030F0902030302020204" pitchFamily="66" charset="0"/>
      <p:regular r:id="rId21"/>
    </p:embeddedFont>
    <p:embeddedFont>
      <p:font typeface="Lato" panose="020F0502020204030203" pitchFamily="34" charset="0"/>
      <p:regular r:id="rId22"/>
      <p:bold r:id="rId23"/>
      <p:italic r:id="rId24"/>
      <p:boldItalic r:id="rId25"/>
    </p:embeddedFont>
    <p:embeddedFont>
      <p:font typeface="Montserrat"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6D7C507-91C8-48DC-BE54-7A6A56D6285F}">
  <a:tblStyle styleId="{66D7C507-91C8-48DC-BE54-7A6A56D6285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571"/>
    <p:restoredTop sz="94657"/>
  </p:normalViewPr>
  <p:slideViewPr>
    <p:cSldViewPr snapToGrid="0">
      <p:cViewPr varScale="1">
        <p:scale>
          <a:sx n="85" d="100"/>
          <a:sy n="85" d="100"/>
        </p:scale>
        <p:origin x="168" y="100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533fec2a3b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533fec2a3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532ffd83f0_0_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532ffd83f0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53528c043b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253528c043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253528c043b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253528c043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53528c043b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53528c043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253528c043b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253528c043b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53528c043b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253528c043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53528c043b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53528c043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53528c043b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53528c043b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532ffd83f0_0_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532ffd83f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532ffd83f0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532ffd83f0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5302e85f53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5302e85f5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5302e85f53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5302e85f53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253528c043b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253528c043b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532ffd83f0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532ffd83f0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533fec2a3b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533fec2a3b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2533fec2a3b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2533fec2a3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ru"/>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017425" y="875025"/>
            <a:ext cx="6126900" cy="11823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ru" sz="3200" dirty="0"/>
              <a:t>Кредитный скоринг на данных карточных транзакций</a:t>
            </a:r>
            <a:endParaRPr sz="3200" dirty="0"/>
          </a:p>
        </p:txBody>
      </p:sp>
      <p:sp>
        <p:nvSpPr>
          <p:cNvPr id="135" name="Google Shape;135;p13"/>
          <p:cNvSpPr txBox="1">
            <a:spLocks noGrp="1"/>
          </p:cNvSpPr>
          <p:nvPr>
            <p:ph type="subTitle" idx="1"/>
          </p:nvPr>
        </p:nvSpPr>
        <p:spPr>
          <a:xfrm>
            <a:off x="4322350" y="2925875"/>
            <a:ext cx="4934100" cy="118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1400" dirty="0">
                <a:latin typeface="Montserrat"/>
                <a:ea typeface="Montserrat"/>
                <a:cs typeface="Montserrat"/>
                <a:sym typeface="Montserrat"/>
              </a:rPr>
              <a:t>Проект выполнили:</a:t>
            </a:r>
            <a:endParaRPr sz="1400" dirty="0">
              <a:latin typeface="Montserrat"/>
              <a:ea typeface="Montserrat"/>
              <a:cs typeface="Montserrat"/>
              <a:sym typeface="Montserrat"/>
            </a:endParaRPr>
          </a:p>
          <a:p>
            <a:pPr marL="0" lvl="0" indent="0" algn="l" rtl="0">
              <a:spcBef>
                <a:spcPts val="0"/>
              </a:spcBef>
              <a:spcAft>
                <a:spcPts val="0"/>
              </a:spcAft>
              <a:buNone/>
            </a:pPr>
            <a:r>
              <a:rPr lang="ru" sz="1400" dirty="0">
                <a:latin typeface="Montserrat"/>
                <a:ea typeface="Montserrat"/>
                <a:cs typeface="Montserrat"/>
                <a:sym typeface="Montserrat"/>
              </a:rPr>
              <a:t>Чеботарёв Григорий Владимирович, БПАД 201</a:t>
            </a:r>
            <a:endParaRPr sz="1400" dirty="0">
              <a:latin typeface="Montserrat"/>
              <a:ea typeface="Montserrat"/>
              <a:cs typeface="Montserrat"/>
              <a:sym typeface="Montserrat"/>
            </a:endParaRPr>
          </a:p>
          <a:p>
            <a:pPr marL="0" lvl="0" indent="0" algn="l" rtl="0">
              <a:spcBef>
                <a:spcPts val="0"/>
              </a:spcBef>
              <a:spcAft>
                <a:spcPts val="0"/>
              </a:spcAft>
              <a:buNone/>
            </a:pPr>
            <a:r>
              <a:rPr lang="ru" sz="1400" dirty="0">
                <a:latin typeface="Montserrat"/>
                <a:ea typeface="Montserrat"/>
                <a:cs typeface="Montserrat"/>
                <a:sym typeface="Montserrat"/>
              </a:rPr>
              <a:t>Белоновский Пётр Ильич, БПАД 201</a:t>
            </a:r>
            <a:endParaRPr sz="1400" dirty="0">
              <a:latin typeface="Montserrat"/>
              <a:ea typeface="Montserrat"/>
              <a:cs typeface="Montserrat"/>
              <a:sym typeface="Montserrat"/>
            </a:endParaRPr>
          </a:p>
          <a:p>
            <a:pPr marL="0" lvl="0" indent="0" algn="l" rtl="0">
              <a:spcBef>
                <a:spcPts val="0"/>
              </a:spcBef>
              <a:spcAft>
                <a:spcPts val="0"/>
              </a:spcAft>
              <a:buNone/>
            </a:pPr>
            <a:r>
              <a:rPr lang="ru" sz="1400" dirty="0">
                <a:latin typeface="Montserrat"/>
                <a:ea typeface="Montserrat"/>
                <a:cs typeface="Montserrat"/>
                <a:sym typeface="Montserrat"/>
              </a:rPr>
              <a:t>Воронин Максим Андреевич, БПАД 201</a:t>
            </a:r>
            <a:endParaRPr sz="1400" dirty="0">
              <a:latin typeface="Montserrat"/>
              <a:ea typeface="Montserrat"/>
              <a:cs typeface="Montserrat"/>
              <a:sym typeface="Montserrat"/>
            </a:endParaRPr>
          </a:p>
          <a:p>
            <a:pPr marL="0" lvl="0" indent="0" algn="l" rtl="0">
              <a:spcBef>
                <a:spcPts val="0"/>
              </a:spcBef>
              <a:spcAft>
                <a:spcPts val="0"/>
              </a:spcAft>
              <a:buNone/>
            </a:pPr>
            <a:endParaRPr sz="1400" dirty="0"/>
          </a:p>
          <a:p>
            <a:pPr marL="0" lvl="0" indent="0" algn="l" rtl="0">
              <a:spcBef>
                <a:spcPts val="0"/>
              </a:spcBef>
              <a:spcAft>
                <a:spcPts val="0"/>
              </a:spcAft>
              <a:buNone/>
            </a:pPr>
            <a:endParaRPr sz="1400" dirty="0"/>
          </a:p>
        </p:txBody>
      </p:sp>
      <p:sp>
        <p:nvSpPr>
          <p:cNvPr id="136" name="Google Shape;136;p13"/>
          <p:cNvSpPr txBox="1"/>
          <p:nvPr/>
        </p:nvSpPr>
        <p:spPr>
          <a:xfrm>
            <a:off x="4322350" y="4108175"/>
            <a:ext cx="410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dirty="0">
                <a:solidFill>
                  <a:schemeClr val="lt1"/>
                </a:solidFill>
                <a:latin typeface="Montserrat"/>
                <a:ea typeface="Montserrat"/>
                <a:cs typeface="Montserrat"/>
                <a:sym typeface="Montserrat"/>
              </a:rPr>
              <a:t>Куратор: Воробьева Мария Сергеевна</a:t>
            </a:r>
            <a:endParaRPr dirty="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ru"/>
              <a:t>ROC curve для 2 наилучших моделей</a:t>
            </a:r>
            <a:endParaRPr/>
          </a:p>
        </p:txBody>
      </p:sp>
      <p:pic>
        <p:nvPicPr>
          <p:cNvPr id="225" name="Google Shape;225;p22"/>
          <p:cNvPicPr preferRelativeResize="0"/>
          <p:nvPr/>
        </p:nvPicPr>
        <p:blipFill>
          <a:blip r:embed="rId3">
            <a:alphaModFix/>
          </a:blip>
          <a:stretch>
            <a:fillRect/>
          </a:stretch>
        </p:blipFill>
        <p:spPr>
          <a:xfrm>
            <a:off x="342625" y="1511225"/>
            <a:ext cx="4128701" cy="2872174"/>
          </a:xfrm>
          <a:prstGeom prst="rect">
            <a:avLst/>
          </a:prstGeom>
          <a:noFill/>
          <a:ln>
            <a:noFill/>
          </a:ln>
        </p:spPr>
      </p:pic>
      <p:pic>
        <p:nvPicPr>
          <p:cNvPr id="226" name="Google Shape;226;p22"/>
          <p:cNvPicPr preferRelativeResize="0"/>
          <p:nvPr/>
        </p:nvPicPr>
        <p:blipFill>
          <a:blip r:embed="rId4">
            <a:alphaModFix/>
          </a:blip>
          <a:stretch>
            <a:fillRect/>
          </a:stretch>
        </p:blipFill>
        <p:spPr>
          <a:xfrm>
            <a:off x="4781325" y="1511225"/>
            <a:ext cx="4128701" cy="2846702"/>
          </a:xfrm>
          <a:prstGeom prst="rect">
            <a:avLst/>
          </a:prstGeom>
          <a:noFill/>
          <a:ln>
            <a:noFill/>
          </a:ln>
        </p:spPr>
      </p:pic>
      <p:sp>
        <p:nvSpPr>
          <p:cNvPr id="227" name="Google Shape;227;p22"/>
          <p:cNvSpPr txBox="1"/>
          <p:nvPr/>
        </p:nvSpPr>
        <p:spPr>
          <a:xfrm>
            <a:off x="25" y="4586775"/>
            <a:ext cx="9144000" cy="384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ru" sz="1300">
                <a:solidFill>
                  <a:schemeClr val="lt1"/>
                </a:solidFill>
                <a:latin typeface="Comic Sans MS"/>
                <a:ea typeface="Comic Sans MS"/>
                <a:cs typeface="Comic Sans MS"/>
                <a:sym typeface="Comic Sans MS"/>
              </a:rPr>
              <a:t>Вывод: Лучшая модель - случайный лес. Но стоит отметить, что XGBoost показала схожие результаты.</a:t>
            </a:r>
            <a:endParaRPr sz="1300">
              <a:solidFill>
                <a:schemeClr val="lt1"/>
              </a:solidFill>
              <a:latin typeface="Comic Sans MS"/>
              <a:ea typeface="Comic Sans MS"/>
              <a:cs typeface="Comic Sans MS"/>
              <a:sym typeface="Comic Sans M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3"/>
          <p:cNvSpPr txBox="1">
            <a:spLocks noGrp="1"/>
          </p:cNvSpPr>
          <p:nvPr>
            <p:ph type="title"/>
          </p:nvPr>
        </p:nvSpPr>
        <p:spPr>
          <a:xfrm>
            <a:off x="845550" y="104000"/>
            <a:ext cx="7038900" cy="1044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u"/>
              <a:t>Интерпретация моделей (Random Forest)</a:t>
            </a:r>
            <a:endParaRPr/>
          </a:p>
          <a:p>
            <a:pPr marL="0" lvl="0" indent="0" algn="l" rtl="0">
              <a:spcBef>
                <a:spcPts val="0"/>
              </a:spcBef>
              <a:spcAft>
                <a:spcPts val="0"/>
              </a:spcAft>
              <a:buNone/>
            </a:pPr>
            <a:r>
              <a:rPr lang="ru"/>
              <a:t>Значимость переменных </a:t>
            </a:r>
            <a:endParaRPr/>
          </a:p>
        </p:txBody>
      </p:sp>
      <p:sp>
        <p:nvSpPr>
          <p:cNvPr id="233" name="Google Shape;233;p23"/>
          <p:cNvSpPr txBox="1">
            <a:spLocks noGrp="1"/>
          </p:cNvSpPr>
          <p:nvPr>
            <p:ph type="body" idx="1"/>
          </p:nvPr>
        </p:nvSpPr>
        <p:spPr>
          <a:xfrm>
            <a:off x="331175" y="1567550"/>
            <a:ext cx="3663600" cy="26343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Font typeface="Comic Sans MS"/>
              <a:buChar char="●"/>
            </a:pPr>
            <a:r>
              <a:rPr lang="ru" sz="1400">
                <a:latin typeface="Comic Sans MS"/>
                <a:ea typeface="Comic Sans MS"/>
                <a:cs typeface="Comic Sans MS"/>
                <a:sym typeface="Comic Sans MS"/>
              </a:rPr>
              <a:t>hour_diff__longest_strike_below_mean is the most important variable</a:t>
            </a:r>
            <a:endParaRPr sz="1400">
              <a:latin typeface="Comic Sans MS"/>
              <a:ea typeface="Comic Sans MS"/>
              <a:cs typeface="Comic Sans MS"/>
              <a:sym typeface="Comic Sans MS"/>
            </a:endParaRPr>
          </a:p>
          <a:p>
            <a:pPr marL="457200" lvl="0" indent="0" algn="l" rtl="0">
              <a:spcBef>
                <a:spcPts val="1200"/>
              </a:spcBef>
              <a:spcAft>
                <a:spcPts val="0"/>
              </a:spcAft>
              <a:buNone/>
            </a:pPr>
            <a:endParaRPr sz="1400">
              <a:latin typeface="Comic Sans MS"/>
              <a:ea typeface="Comic Sans MS"/>
              <a:cs typeface="Comic Sans MS"/>
              <a:sym typeface="Comic Sans MS"/>
            </a:endParaRPr>
          </a:p>
          <a:p>
            <a:pPr marL="457200" lvl="0" indent="-317500" algn="l" rtl="0">
              <a:spcBef>
                <a:spcPts val="1200"/>
              </a:spcBef>
              <a:spcAft>
                <a:spcPts val="0"/>
              </a:spcAft>
              <a:buSzPts val="1400"/>
              <a:buFont typeface="Comic Sans MS"/>
              <a:buChar char="●"/>
            </a:pPr>
            <a:r>
              <a:rPr lang="ru" sz="1400">
                <a:latin typeface="Comic Sans MS"/>
                <a:ea typeface="Comic Sans MS"/>
                <a:cs typeface="Comic Sans MS"/>
                <a:sym typeface="Comic Sans MS"/>
              </a:rPr>
              <a:t>6 out 30 most important variables are different amnt transformations</a:t>
            </a:r>
            <a:endParaRPr sz="1400">
              <a:latin typeface="Comic Sans MS"/>
              <a:ea typeface="Comic Sans MS"/>
              <a:cs typeface="Comic Sans MS"/>
              <a:sym typeface="Comic Sans MS"/>
            </a:endParaRPr>
          </a:p>
          <a:p>
            <a:pPr marL="0" lvl="0" indent="0" algn="l" rtl="0">
              <a:spcBef>
                <a:spcPts val="1200"/>
              </a:spcBef>
              <a:spcAft>
                <a:spcPts val="1200"/>
              </a:spcAft>
              <a:buNone/>
            </a:pPr>
            <a:endParaRPr>
              <a:latin typeface="Comic Sans MS"/>
              <a:ea typeface="Comic Sans MS"/>
              <a:cs typeface="Comic Sans MS"/>
              <a:sym typeface="Comic Sans MS"/>
            </a:endParaRPr>
          </a:p>
        </p:txBody>
      </p:sp>
      <p:pic>
        <p:nvPicPr>
          <p:cNvPr id="234" name="Google Shape;234;p23"/>
          <p:cNvPicPr preferRelativeResize="0"/>
          <p:nvPr/>
        </p:nvPicPr>
        <p:blipFill>
          <a:blip r:embed="rId3">
            <a:alphaModFix/>
          </a:blip>
          <a:stretch>
            <a:fillRect/>
          </a:stretch>
        </p:blipFill>
        <p:spPr>
          <a:xfrm>
            <a:off x="4178300" y="947900"/>
            <a:ext cx="4566675" cy="37591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u"/>
              <a:t>Интерпретация моделей (Random Forest)</a:t>
            </a:r>
            <a:endParaRPr/>
          </a:p>
          <a:p>
            <a:pPr marL="0" lvl="0" indent="0" algn="l" rtl="0">
              <a:spcBef>
                <a:spcPts val="0"/>
              </a:spcBef>
              <a:spcAft>
                <a:spcPts val="0"/>
              </a:spcAft>
              <a:buNone/>
            </a:pPr>
            <a:r>
              <a:rPr lang="ru"/>
              <a:t>SHAP values</a:t>
            </a:r>
            <a:endParaRPr/>
          </a:p>
          <a:p>
            <a:pPr marL="0" lvl="0" indent="0" algn="l" rtl="0">
              <a:spcBef>
                <a:spcPts val="0"/>
              </a:spcBef>
              <a:spcAft>
                <a:spcPts val="0"/>
              </a:spcAft>
              <a:buNone/>
            </a:pPr>
            <a:endParaRPr/>
          </a:p>
        </p:txBody>
      </p:sp>
      <p:sp>
        <p:nvSpPr>
          <p:cNvPr id="240" name="Google Shape;240;p24"/>
          <p:cNvSpPr txBox="1">
            <a:spLocks noGrp="1"/>
          </p:cNvSpPr>
          <p:nvPr>
            <p:ph type="body" idx="1"/>
          </p:nvPr>
        </p:nvSpPr>
        <p:spPr>
          <a:xfrm>
            <a:off x="622500" y="1617675"/>
            <a:ext cx="3949500" cy="2911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Font typeface="Comic Sans MS"/>
              <a:buChar char="●"/>
            </a:pPr>
            <a:r>
              <a:rPr lang="ru" sz="1400">
                <a:latin typeface="Comic Sans MS"/>
                <a:ea typeface="Comic Sans MS"/>
                <a:cs typeface="Comic Sans MS"/>
                <a:sym typeface="Comic Sans MS"/>
              </a:rPr>
              <a:t>Доля транзакций с amnt &lt; 0.1 самая значимая переменная, ниже значение тем более вероятен дефолт</a:t>
            </a:r>
            <a:endParaRPr sz="1400">
              <a:latin typeface="Comic Sans MS"/>
              <a:ea typeface="Comic Sans MS"/>
              <a:cs typeface="Comic Sans MS"/>
              <a:sym typeface="Comic Sans MS"/>
            </a:endParaRPr>
          </a:p>
          <a:p>
            <a:pPr marL="457200" lvl="0" indent="-317500" algn="l" rtl="0">
              <a:spcBef>
                <a:spcPts val="0"/>
              </a:spcBef>
              <a:spcAft>
                <a:spcPts val="0"/>
              </a:spcAft>
              <a:buSzPts val="1400"/>
              <a:buFont typeface="Comic Sans MS"/>
              <a:buChar char="●"/>
            </a:pPr>
            <a:r>
              <a:rPr lang="ru" sz="1400">
                <a:latin typeface="Comic Sans MS"/>
                <a:ea typeface="Comic Sans MS"/>
                <a:cs typeface="Comic Sans MS"/>
                <a:sym typeface="Comic Sans MS"/>
              </a:rPr>
              <a:t>Чем ниже минимальный объем транзакции, тем более вероятен дефолт</a:t>
            </a:r>
            <a:endParaRPr sz="1400">
              <a:latin typeface="Comic Sans MS"/>
              <a:ea typeface="Comic Sans MS"/>
              <a:cs typeface="Comic Sans MS"/>
              <a:sym typeface="Comic Sans MS"/>
            </a:endParaRPr>
          </a:p>
          <a:p>
            <a:pPr marL="457200" lvl="0" indent="-311150" algn="l" rtl="0">
              <a:spcBef>
                <a:spcPts val="0"/>
              </a:spcBef>
              <a:spcAft>
                <a:spcPts val="0"/>
              </a:spcAft>
              <a:buSzPts val="1300"/>
              <a:buChar char="●"/>
            </a:pPr>
            <a:r>
              <a:rPr lang="ru" sz="1400">
                <a:latin typeface="Comic Sans MS"/>
                <a:ea typeface="Comic Sans MS"/>
                <a:cs typeface="Comic Sans MS"/>
                <a:sym typeface="Comic Sans MS"/>
              </a:rPr>
              <a:t>Чем больше различных валют используется на счете тем менее вероятен дефолт </a:t>
            </a:r>
            <a:br>
              <a:rPr lang="ru" sz="1400">
                <a:latin typeface="Comic Sans MS"/>
                <a:ea typeface="Comic Sans MS"/>
                <a:cs typeface="Comic Sans MS"/>
                <a:sym typeface="Comic Sans MS"/>
              </a:rPr>
            </a:br>
            <a:br>
              <a:rPr lang="ru">
                <a:latin typeface="Comic Sans MS"/>
                <a:ea typeface="Comic Sans MS"/>
                <a:cs typeface="Comic Sans MS"/>
                <a:sym typeface="Comic Sans MS"/>
              </a:rPr>
            </a:br>
            <a:endParaRPr>
              <a:latin typeface="Comic Sans MS"/>
              <a:ea typeface="Comic Sans MS"/>
              <a:cs typeface="Comic Sans MS"/>
              <a:sym typeface="Comic Sans MS"/>
            </a:endParaRPr>
          </a:p>
        </p:txBody>
      </p:sp>
      <p:pic>
        <p:nvPicPr>
          <p:cNvPr id="241" name="Google Shape;241;p24"/>
          <p:cNvPicPr preferRelativeResize="0"/>
          <p:nvPr/>
        </p:nvPicPr>
        <p:blipFill>
          <a:blip r:embed="rId3">
            <a:alphaModFix/>
          </a:blip>
          <a:stretch>
            <a:fillRect/>
          </a:stretch>
        </p:blipFill>
        <p:spPr>
          <a:xfrm>
            <a:off x="5285500" y="1111888"/>
            <a:ext cx="3335299" cy="39227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u"/>
              <a:t>Интерпретация моделей (Random Forest)</a:t>
            </a:r>
            <a:endParaRPr/>
          </a:p>
          <a:p>
            <a:pPr marL="0" lvl="0" indent="0" algn="l" rtl="0">
              <a:spcBef>
                <a:spcPts val="0"/>
              </a:spcBef>
              <a:spcAft>
                <a:spcPts val="0"/>
              </a:spcAft>
              <a:buNone/>
            </a:pPr>
            <a:r>
              <a:rPr lang="ru"/>
              <a:t>Partial dependence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47" name="Google Shape;247;p25"/>
          <p:cNvSpPr txBox="1">
            <a:spLocks noGrp="1"/>
          </p:cNvSpPr>
          <p:nvPr>
            <p:ph type="body" idx="1"/>
          </p:nvPr>
        </p:nvSpPr>
        <p:spPr>
          <a:xfrm>
            <a:off x="175925" y="1557200"/>
            <a:ext cx="37452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u" sz="1400">
                <a:highlight>
                  <a:schemeClr val="dk1"/>
                </a:highlight>
                <a:latin typeface="Comic Sans MS"/>
                <a:ea typeface="Comic Sans MS"/>
                <a:cs typeface="Comic Sans MS"/>
                <a:sym typeface="Comic Sans MS"/>
              </a:rPr>
              <a:t>Некоторые переменные такие как hour_diff__longest_strike_below_mean, amnt_minimum, amnt__longest_strike_below_mean</a:t>
            </a:r>
            <a:endParaRPr sz="1400">
              <a:highlight>
                <a:schemeClr val="dk1"/>
              </a:highlight>
              <a:latin typeface="Comic Sans MS"/>
              <a:ea typeface="Comic Sans MS"/>
              <a:cs typeface="Comic Sans MS"/>
              <a:sym typeface="Comic Sans MS"/>
            </a:endParaRPr>
          </a:p>
          <a:p>
            <a:pPr marL="0" lvl="0" indent="0" algn="l" rtl="0">
              <a:spcBef>
                <a:spcPts val="1200"/>
              </a:spcBef>
              <a:spcAft>
                <a:spcPts val="1200"/>
              </a:spcAft>
              <a:buNone/>
            </a:pPr>
            <a:r>
              <a:rPr lang="ru" sz="1400">
                <a:highlight>
                  <a:schemeClr val="dk1"/>
                </a:highlight>
                <a:latin typeface="Comic Sans MS"/>
                <a:ea typeface="Comic Sans MS"/>
                <a:cs typeface="Comic Sans MS"/>
                <a:sym typeface="Comic Sans MS"/>
              </a:rPr>
              <a:t>показывают значимость только в некоторых интервалах</a:t>
            </a:r>
            <a:endParaRPr sz="1400">
              <a:highlight>
                <a:schemeClr val="dk1"/>
              </a:highlight>
              <a:latin typeface="Comic Sans MS"/>
              <a:ea typeface="Comic Sans MS"/>
              <a:cs typeface="Comic Sans MS"/>
              <a:sym typeface="Comic Sans MS"/>
            </a:endParaRPr>
          </a:p>
        </p:txBody>
      </p:sp>
      <p:pic>
        <p:nvPicPr>
          <p:cNvPr id="248" name="Google Shape;248;p25"/>
          <p:cNvPicPr preferRelativeResize="0"/>
          <p:nvPr/>
        </p:nvPicPr>
        <p:blipFill>
          <a:blip r:embed="rId3">
            <a:alphaModFix/>
          </a:blip>
          <a:stretch>
            <a:fillRect/>
          </a:stretch>
        </p:blipFill>
        <p:spPr>
          <a:xfrm>
            <a:off x="4179672" y="1397125"/>
            <a:ext cx="4707251" cy="33427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u"/>
              <a:t>Интерпретация моделей (XGBoost)</a:t>
            </a:r>
            <a:endParaRPr/>
          </a:p>
          <a:p>
            <a:pPr marL="0" lvl="0" indent="0" algn="l" rtl="0">
              <a:spcBef>
                <a:spcPts val="0"/>
              </a:spcBef>
              <a:spcAft>
                <a:spcPts val="0"/>
              </a:spcAft>
              <a:buNone/>
            </a:pPr>
            <a:r>
              <a:rPr lang="ru"/>
              <a:t>Значимость переменных</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54" name="Google Shape;254;p26"/>
          <p:cNvSpPr txBox="1">
            <a:spLocks noGrp="1"/>
          </p:cNvSpPr>
          <p:nvPr>
            <p:ph type="body" idx="1"/>
          </p:nvPr>
        </p:nvSpPr>
        <p:spPr>
          <a:xfrm>
            <a:off x="807225" y="1567550"/>
            <a:ext cx="31770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u">
                <a:latin typeface="Comic Sans MS"/>
                <a:ea typeface="Comic Sans MS"/>
                <a:cs typeface="Comic Sans MS"/>
                <a:sym typeface="Comic Sans MS"/>
              </a:rPr>
              <a:t>XGBoost показывает почти те же значимые переменные только в слегка другом порядке. </a:t>
            </a:r>
            <a:endParaRPr>
              <a:latin typeface="Comic Sans MS"/>
              <a:ea typeface="Comic Sans MS"/>
              <a:cs typeface="Comic Sans MS"/>
              <a:sym typeface="Comic Sans MS"/>
            </a:endParaRPr>
          </a:p>
          <a:p>
            <a:pPr marL="0" lvl="0" indent="0" algn="l" rtl="0">
              <a:spcBef>
                <a:spcPts val="1200"/>
              </a:spcBef>
              <a:spcAft>
                <a:spcPts val="0"/>
              </a:spcAft>
              <a:buNone/>
            </a:pPr>
            <a:r>
              <a:rPr lang="ru">
                <a:latin typeface="Comic Sans MS"/>
                <a:ea typeface="Comic Sans MS"/>
                <a:cs typeface="Comic Sans MS"/>
                <a:sym typeface="Comic Sans MS"/>
              </a:rPr>
              <a:t>Самые значимые:</a:t>
            </a:r>
            <a:endParaRPr>
              <a:latin typeface="Comic Sans MS"/>
              <a:ea typeface="Comic Sans MS"/>
              <a:cs typeface="Comic Sans MS"/>
              <a:sym typeface="Comic Sans MS"/>
            </a:endParaRPr>
          </a:p>
          <a:p>
            <a:pPr marL="0" lvl="0" indent="0" algn="l" rtl="0">
              <a:spcBef>
                <a:spcPts val="1200"/>
              </a:spcBef>
              <a:spcAft>
                <a:spcPts val="0"/>
              </a:spcAft>
              <a:buNone/>
            </a:pPr>
            <a:r>
              <a:rPr lang="ru">
                <a:latin typeface="Comic Sans MS"/>
                <a:ea typeface="Comic Sans MS"/>
                <a:cs typeface="Comic Sans MS"/>
                <a:sym typeface="Comic Sans MS"/>
              </a:rPr>
              <a:t>Количество разных стран</a:t>
            </a:r>
            <a:endParaRPr>
              <a:latin typeface="Comic Sans MS"/>
              <a:ea typeface="Comic Sans MS"/>
              <a:cs typeface="Comic Sans MS"/>
              <a:sym typeface="Comic Sans MS"/>
            </a:endParaRPr>
          </a:p>
          <a:p>
            <a:pPr marL="0" lvl="0" indent="0" algn="l" rtl="0">
              <a:spcBef>
                <a:spcPts val="1200"/>
              </a:spcBef>
              <a:spcAft>
                <a:spcPts val="0"/>
              </a:spcAft>
              <a:buNone/>
            </a:pPr>
            <a:r>
              <a:rPr lang="ru">
                <a:latin typeface="Comic Sans MS"/>
                <a:ea typeface="Comic Sans MS"/>
                <a:cs typeface="Comic Sans MS"/>
                <a:sym typeface="Comic Sans MS"/>
              </a:rPr>
              <a:t>Транзакции с флагом ecommerce и без</a:t>
            </a:r>
            <a:endParaRPr>
              <a:latin typeface="Comic Sans MS"/>
              <a:ea typeface="Comic Sans MS"/>
              <a:cs typeface="Comic Sans MS"/>
              <a:sym typeface="Comic Sans MS"/>
            </a:endParaRPr>
          </a:p>
          <a:p>
            <a:pPr marL="0" lvl="0" indent="0" algn="l" rtl="0">
              <a:spcBef>
                <a:spcPts val="1200"/>
              </a:spcBef>
              <a:spcAft>
                <a:spcPts val="1200"/>
              </a:spcAft>
              <a:buNone/>
            </a:pPr>
            <a:r>
              <a:rPr lang="ru">
                <a:latin typeface="Comic Sans MS"/>
                <a:ea typeface="Comic Sans MS"/>
                <a:cs typeface="Comic Sans MS"/>
                <a:sym typeface="Comic Sans MS"/>
              </a:rPr>
              <a:t>Минимальные количество дней до выдачи кредита</a:t>
            </a:r>
            <a:endParaRPr>
              <a:latin typeface="Comic Sans MS"/>
              <a:ea typeface="Comic Sans MS"/>
              <a:cs typeface="Comic Sans MS"/>
              <a:sym typeface="Comic Sans MS"/>
            </a:endParaRPr>
          </a:p>
        </p:txBody>
      </p:sp>
      <p:pic>
        <p:nvPicPr>
          <p:cNvPr id="255" name="Google Shape;255;p26"/>
          <p:cNvPicPr preferRelativeResize="0"/>
          <p:nvPr/>
        </p:nvPicPr>
        <p:blipFill>
          <a:blip r:embed="rId3">
            <a:alphaModFix/>
          </a:blip>
          <a:stretch>
            <a:fillRect/>
          </a:stretch>
        </p:blipFill>
        <p:spPr>
          <a:xfrm>
            <a:off x="4333350" y="1307850"/>
            <a:ext cx="4452793" cy="35308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u"/>
              <a:t>Интерпретация моделей (XGboost)</a:t>
            </a:r>
            <a:endParaRPr/>
          </a:p>
          <a:p>
            <a:pPr marL="0" lvl="0" indent="0" algn="l" rtl="0">
              <a:spcBef>
                <a:spcPts val="0"/>
              </a:spcBef>
              <a:spcAft>
                <a:spcPts val="0"/>
              </a:spcAft>
              <a:buNone/>
            </a:pPr>
            <a:r>
              <a:rPr lang="ru"/>
              <a:t>SHAP values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61" name="Google Shape;261;p27"/>
          <p:cNvSpPr txBox="1">
            <a:spLocks noGrp="1"/>
          </p:cNvSpPr>
          <p:nvPr>
            <p:ph type="body" idx="1"/>
          </p:nvPr>
        </p:nvSpPr>
        <p:spPr>
          <a:xfrm>
            <a:off x="1297500" y="1598600"/>
            <a:ext cx="34011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u">
                <a:latin typeface="Comic Sans MS"/>
                <a:ea typeface="Comic Sans MS"/>
                <a:cs typeface="Comic Sans MS"/>
                <a:sym typeface="Comic Sans MS"/>
              </a:rPr>
              <a:t>Из нового можно заметить, что по всей видимости третий квартиль из ряда временных промежутков прошедших с последней транзакции, имеет отрицательную зависимость с вероятностью дефолта</a:t>
            </a:r>
            <a:endParaRPr>
              <a:latin typeface="Comic Sans MS"/>
              <a:ea typeface="Comic Sans MS"/>
              <a:cs typeface="Comic Sans MS"/>
              <a:sym typeface="Comic Sans MS"/>
            </a:endParaRPr>
          </a:p>
          <a:p>
            <a:pPr marL="0" lvl="0" indent="0" algn="l" rtl="0">
              <a:spcBef>
                <a:spcPts val="1200"/>
              </a:spcBef>
              <a:spcAft>
                <a:spcPts val="1200"/>
              </a:spcAft>
              <a:buNone/>
            </a:pPr>
            <a:r>
              <a:rPr lang="ru">
                <a:latin typeface="Comic Sans MS"/>
                <a:ea typeface="Comic Sans MS"/>
                <a:cs typeface="Comic Sans MS"/>
                <a:sym typeface="Comic Sans MS"/>
              </a:rPr>
              <a:t>Обратную ситуацию можно наблюдать в 3м квартиле: вероятность дефолта положительно зависть от hour_diff_quantile__q_0.25</a:t>
            </a:r>
            <a:endParaRPr>
              <a:latin typeface="Comic Sans MS"/>
              <a:ea typeface="Comic Sans MS"/>
              <a:cs typeface="Comic Sans MS"/>
              <a:sym typeface="Comic Sans MS"/>
            </a:endParaRPr>
          </a:p>
        </p:txBody>
      </p:sp>
      <p:pic>
        <p:nvPicPr>
          <p:cNvPr id="262" name="Google Shape;262;p27"/>
          <p:cNvPicPr preferRelativeResize="0"/>
          <p:nvPr/>
        </p:nvPicPr>
        <p:blipFill>
          <a:blip r:embed="rId3">
            <a:alphaModFix/>
          </a:blip>
          <a:stretch>
            <a:fillRect/>
          </a:stretch>
        </p:blipFill>
        <p:spPr>
          <a:xfrm>
            <a:off x="5523700" y="1288775"/>
            <a:ext cx="2969124" cy="3530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u"/>
              <a:t>Внедрение лучшей модели в пром и ее поддержка</a:t>
            </a:r>
            <a:endParaRPr/>
          </a:p>
        </p:txBody>
      </p:sp>
      <p:sp>
        <p:nvSpPr>
          <p:cNvPr id="268" name="Google Shape;268;p28"/>
          <p:cNvSpPr txBox="1">
            <a:spLocks noGrp="1"/>
          </p:cNvSpPr>
          <p:nvPr>
            <p:ph type="body" idx="1"/>
          </p:nvPr>
        </p:nvSpPr>
        <p:spPr>
          <a:xfrm>
            <a:off x="1297500" y="1567550"/>
            <a:ext cx="2748900" cy="2911200"/>
          </a:xfrm>
          <a:prstGeom prst="rect">
            <a:avLst/>
          </a:prstGeom>
        </p:spPr>
        <p:txBody>
          <a:bodyPr spcFirstLastPara="1" wrap="square" lIns="91425" tIns="91425" rIns="91425" bIns="91425" anchor="t" anchorCtr="0">
            <a:normAutofit fontScale="92500" lnSpcReduction="20000"/>
          </a:bodyPr>
          <a:lstStyle/>
          <a:p>
            <a:pPr marL="457200" lvl="0" indent="-310832" algn="l" rtl="0">
              <a:spcBef>
                <a:spcPts val="0"/>
              </a:spcBef>
              <a:spcAft>
                <a:spcPts val="0"/>
              </a:spcAft>
              <a:buSzPct val="100000"/>
              <a:buFont typeface="Comic Sans MS"/>
              <a:buChar char="●"/>
            </a:pPr>
            <a:r>
              <a:rPr lang="ru" sz="1400">
                <a:latin typeface="Comic Sans MS"/>
                <a:ea typeface="Comic Sans MS"/>
                <a:cs typeface="Comic Sans MS"/>
                <a:sym typeface="Comic Sans MS"/>
              </a:rPr>
              <a:t>Подготовка данных</a:t>
            </a:r>
            <a:endParaRPr sz="1400">
              <a:latin typeface="Comic Sans MS"/>
              <a:ea typeface="Comic Sans MS"/>
              <a:cs typeface="Comic Sans MS"/>
              <a:sym typeface="Comic Sans MS"/>
            </a:endParaRPr>
          </a:p>
          <a:p>
            <a:pPr marL="457200" lvl="0" indent="0" algn="l" rtl="0">
              <a:spcBef>
                <a:spcPts val="1200"/>
              </a:spcBef>
              <a:spcAft>
                <a:spcPts val="0"/>
              </a:spcAft>
              <a:buNone/>
            </a:pPr>
            <a:endParaRPr sz="1400">
              <a:latin typeface="Comic Sans MS"/>
              <a:ea typeface="Comic Sans MS"/>
              <a:cs typeface="Comic Sans MS"/>
              <a:sym typeface="Comic Sans MS"/>
            </a:endParaRPr>
          </a:p>
          <a:p>
            <a:pPr marL="457200" lvl="0" indent="-310832" algn="l" rtl="0">
              <a:spcBef>
                <a:spcPts val="1200"/>
              </a:spcBef>
              <a:spcAft>
                <a:spcPts val="0"/>
              </a:spcAft>
              <a:buSzPct val="100000"/>
              <a:buFont typeface="Comic Sans MS"/>
              <a:buChar char="●"/>
            </a:pPr>
            <a:r>
              <a:rPr lang="ru" sz="1400">
                <a:latin typeface="Comic Sans MS"/>
                <a:ea typeface="Comic Sans MS"/>
                <a:cs typeface="Comic Sans MS"/>
                <a:sym typeface="Comic Sans MS"/>
              </a:rPr>
              <a:t>Создание среды для модели</a:t>
            </a:r>
            <a:endParaRPr sz="1400">
              <a:latin typeface="Comic Sans MS"/>
              <a:ea typeface="Comic Sans MS"/>
              <a:cs typeface="Comic Sans MS"/>
              <a:sym typeface="Comic Sans MS"/>
            </a:endParaRPr>
          </a:p>
          <a:p>
            <a:pPr marL="457200" lvl="0" indent="0" algn="l" rtl="0">
              <a:spcBef>
                <a:spcPts val="1200"/>
              </a:spcBef>
              <a:spcAft>
                <a:spcPts val="0"/>
              </a:spcAft>
              <a:buNone/>
            </a:pPr>
            <a:endParaRPr sz="1400">
              <a:latin typeface="Comic Sans MS"/>
              <a:ea typeface="Comic Sans MS"/>
              <a:cs typeface="Comic Sans MS"/>
              <a:sym typeface="Comic Sans MS"/>
            </a:endParaRPr>
          </a:p>
          <a:p>
            <a:pPr marL="457200" lvl="0" indent="-310832" algn="l" rtl="0">
              <a:spcBef>
                <a:spcPts val="1200"/>
              </a:spcBef>
              <a:spcAft>
                <a:spcPts val="0"/>
              </a:spcAft>
              <a:buSzPct val="100000"/>
              <a:buFont typeface="Comic Sans MS"/>
              <a:buChar char="●"/>
            </a:pPr>
            <a:r>
              <a:rPr lang="ru" sz="1400">
                <a:latin typeface="Comic Sans MS"/>
                <a:ea typeface="Comic Sans MS"/>
                <a:cs typeface="Comic Sans MS"/>
                <a:sym typeface="Comic Sans MS"/>
              </a:rPr>
              <a:t>Выбор трешхолдов</a:t>
            </a:r>
            <a:endParaRPr sz="1400">
              <a:latin typeface="Comic Sans MS"/>
              <a:ea typeface="Comic Sans MS"/>
              <a:cs typeface="Comic Sans MS"/>
              <a:sym typeface="Comic Sans MS"/>
            </a:endParaRPr>
          </a:p>
          <a:p>
            <a:pPr marL="457200" lvl="0" indent="0" algn="l" rtl="0">
              <a:spcBef>
                <a:spcPts val="1200"/>
              </a:spcBef>
              <a:spcAft>
                <a:spcPts val="0"/>
              </a:spcAft>
              <a:buNone/>
            </a:pPr>
            <a:endParaRPr sz="1400">
              <a:latin typeface="Comic Sans MS"/>
              <a:ea typeface="Comic Sans MS"/>
              <a:cs typeface="Comic Sans MS"/>
              <a:sym typeface="Comic Sans MS"/>
            </a:endParaRPr>
          </a:p>
          <a:p>
            <a:pPr marL="457200" lvl="0" indent="-310832" algn="l" rtl="0">
              <a:spcBef>
                <a:spcPts val="1200"/>
              </a:spcBef>
              <a:spcAft>
                <a:spcPts val="0"/>
              </a:spcAft>
              <a:buSzPct val="100000"/>
              <a:buFont typeface="Comic Sans MS"/>
              <a:buChar char="●"/>
            </a:pPr>
            <a:r>
              <a:rPr lang="ru" sz="1400">
                <a:latin typeface="Comic Sans MS"/>
                <a:ea typeface="Comic Sans MS"/>
                <a:cs typeface="Comic Sans MS"/>
                <a:sym typeface="Comic Sans MS"/>
              </a:rPr>
              <a:t>Мониторинг качества модели</a:t>
            </a:r>
            <a:endParaRPr sz="1400">
              <a:latin typeface="Comic Sans MS"/>
              <a:ea typeface="Comic Sans MS"/>
              <a:cs typeface="Comic Sans MS"/>
              <a:sym typeface="Comic Sans MS"/>
            </a:endParaRPr>
          </a:p>
        </p:txBody>
      </p:sp>
      <p:pic>
        <p:nvPicPr>
          <p:cNvPr id="269" name="Google Shape;269;p28"/>
          <p:cNvPicPr preferRelativeResize="0"/>
          <p:nvPr/>
        </p:nvPicPr>
        <p:blipFill>
          <a:blip r:embed="rId3">
            <a:alphaModFix/>
          </a:blip>
          <a:stretch>
            <a:fillRect/>
          </a:stretch>
        </p:blipFill>
        <p:spPr>
          <a:xfrm>
            <a:off x="5213025" y="1449900"/>
            <a:ext cx="3531100" cy="25862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u"/>
              <a:t>Способы использования</a:t>
            </a:r>
            <a:endParaRPr/>
          </a:p>
        </p:txBody>
      </p:sp>
      <p:sp>
        <p:nvSpPr>
          <p:cNvPr id="275" name="Google Shape;275;p29"/>
          <p:cNvSpPr txBox="1">
            <a:spLocks noGrp="1"/>
          </p:cNvSpPr>
          <p:nvPr>
            <p:ph type="body" idx="1"/>
          </p:nvPr>
        </p:nvSpPr>
        <p:spPr>
          <a:xfrm>
            <a:off x="159100" y="1307850"/>
            <a:ext cx="5429400" cy="2911200"/>
          </a:xfrm>
          <a:prstGeom prst="rect">
            <a:avLst/>
          </a:prstGeom>
        </p:spPr>
        <p:txBody>
          <a:bodyPr spcFirstLastPara="1" wrap="square" lIns="91425" tIns="91425" rIns="91425" bIns="91425" anchor="t" anchorCtr="0">
            <a:normAutofit fontScale="25000" lnSpcReduction="20000"/>
          </a:bodyPr>
          <a:lstStyle/>
          <a:p>
            <a:pPr marL="457200" lvl="0" indent="-307462" algn="l" rtl="0">
              <a:spcBef>
                <a:spcPts val="0"/>
              </a:spcBef>
              <a:spcAft>
                <a:spcPts val="0"/>
              </a:spcAft>
              <a:buSzPct val="100000"/>
              <a:buFont typeface="Comic Sans MS"/>
              <a:buChar char="●"/>
            </a:pPr>
            <a:r>
              <a:rPr lang="ru" sz="4967">
                <a:latin typeface="Comic Sans MS"/>
                <a:ea typeface="Comic Sans MS"/>
                <a:cs typeface="Comic Sans MS"/>
                <a:sym typeface="Comic Sans MS"/>
              </a:rPr>
              <a:t>Онлайн скоринг - web приложение или API для предсказания дефолта по входным данным. Онлайн скоринг может быть полезен для финансовых учреждений, кредитных организаций и других компаний, которым важно оценивать риски и принимать информированные решения на основе данных о клиентах. Он помогает автоматизировать и ускорить процесс скоринга, что позволяет сократить время принятия решений и повысить эффективность работы организации.</a:t>
            </a:r>
            <a:endParaRPr sz="4967">
              <a:latin typeface="Comic Sans MS"/>
              <a:ea typeface="Comic Sans MS"/>
              <a:cs typeface="Comic Sans MS"/>
              <a:sym typeface="Comic Sans MS"/>
            </a:endParaRPr>
          </a:p>
          <a:p>
            <a:pPr marL="457200" lvl="0" indent="0" algn="l" rtl="0">
              <a:spcBef>
                <a:spcPts val="1200"/>
              </a:spcBef>
              <a:spcAft>
                <a:spcPts val="0"/>
              </a:spcAft>
              <a:buNone/>
            </a:pPr>
            <a:endParaRPr sz="4967">
              <a:latin typeface="Comic Sans MS"/>
              <a:ea typeface="Comic Sans MS"/>
              <a:cs typeface="Comic Sans MS"/>
              <a:sym typeface="Comic Sans MS"/>
            </a:endParaRPr>
          </a:p>
          <a:p>
            <a:pPr marL="457200" lvl="0" indent="-307462" algn="l" rtl="0">
              <a:spcBef>
                <a:spcPts val="1200"/>
              </a:spcBef>
              <a:spcAft>
                <a:spcPts val="0"/>
              </a:spcAft>
              <a:buSzPct val="100000"/>
              <a:buFont typeface="Comic Sans MS"/>
              <a:buChar char="●"/>
            </a:pPr>
            <a:r>
              <a:rPr lang="ru" sz="4967">
                <a:latin typeface="Comic Sans MS"/>
                <a:ea typeface="Comic Sans MS"/>
                <a:cs typeface="Comic Sans MS"/>
                <a:sym typeface="Comic Sans MS"/>
              </a:rPr>
              <a:t>Предсказания больших объемов данных - самостоятельное приложение с возможностью обучить модели под свои данные. Крупная организация владеющая большим объемом данных может переобучить модель сравнить метрики и интерпретацию и сама вынести решение какую модель использовать, а далее внедрить это в процесс выдачи кредитов.</a:t>
            </a:r>
            <a:endParaRPr sz="4967">
              <a:latin typeface="Comic Sans MS"/>
              <a:ea typeface="Comic Sans MS"/>
              <a:cs typeface="Comic Sans MS"/>
              <a:sym typeface="Comic Sans MS"/>
            </a:endParaRPr>
          </a:p>
          <a:p>
            <a:pPr marL="0" lvl="0" indent="0" algn="l" rtl="0">
              <a:spcBef>
                <a:spcPts val="1200"/>
              </a:spcBef>
              <a:spcAft>
                <a:spcPts val="0"/>
              </a:spcAft>
              <a:buNone/>
            </a:pPr>
            <a:endParaRPr sz="4967">
              <a:latin typeface="Comic Sans MS"/>
              <a:ea typeface="Comic Sans MS"/>
              <a:cs typeface="Comic Sans MS"/>
              <a:sym typeface="Comic Sans MS"/>
            </a:endParaRPr>
          </a:p>
          <a:p>
            <a:pPr marL="0" lvl="0" indent="0" algn="l" rtl="0">
              <a:spcBef>
                <a:spcPts val="1200"/>
              </a:spcBef>
              <a:spcAft>
                <a:spcPts val="0"/>
              </a:spcAft>
              <a:buNone/>
            </a:pPr>
            <a:endParaRPr>
              <a:latin typeface="Comic Sans MS"/>
              <a:ea typeface="Comic Sans MS"/>
              <a:cs typeface="Comic Sans MS"/>
              <a:sym typeface="Comic Sans MS"/>
            </a:endParaRPr>
          </a:p>
          <a:p>
            <a:pPr marL="0" lvl="0" indent="0" algn="l" rtl="0">
              <a:spcBef>
                <a:spcPts val="1200"/>
              </a:spcBef>
              <a:spcAft>
                <a:spcPts val="0"/>
              </a:spcAft>
              <a:buNone/>
            </a:pPr>
            <a:endParaRPr>
              <a:latin typeface="Comic Sans MS"/>
              <a:ea typeface="Comic Sans MS"/>
              <a:cs typeface="Comic Sans MS"/>
              <a:sym typeface="Comic Sans MS"/>
            </a:endParaRPr>
          </a:p>
          <a:p>
            <a:pPr marL="0" lvl="0" indent="0" algn="l" rtl="0">
              <a:spcBef>
                <a:spcPts val="1200"/>
              </a:spcBef>
              <a:spcAft>
                <a:spcPts val="0"/>
              </a:spcAft>
              <a:buNone/>
            </a:pPr>
            <a:endParaRPr>
              <a:latin typeface="Comic Sans MS"/>
              <a:ea typeface="Comic Sans MS"/>
              <a:cs typeface="Comic Sans MS"/>
              <a:sym typeface="Comic Sans MS"/>
            </a:endParaRPr>
          </a:p>
          <a:p>
            <a:pPr marL="0" lvl="0" indent="0" algn="l" rtl="0">
              <a:spcBef>
                <a:spcPts val="1200"/>
              </a:spcBef>
              <a:spcAft>
                <a:spcPts val="1200"/>
              </a:spcAft>
              <a:buNone/>
            </a:pPr>
            <a:endParaRPr>
              <a:latin typeface="Comic Sans MS"/>
              <a:ea typeface="Comic Sans MS"/>
              <a:cs typeface="Comic Sans MS"/>
              <a:sym typeface="Comic Sans MS"/>
            </a:endParaRPr>
          </a:p>
        </p:txBody>
      </p:sp>
      <p:pic>
        <p:nvPicPr>
          <p:cNvPr id="276" name="Google Shape;276;p29"/>
          <p:cNvPicPr preferRelativeResize="0"/>
          <p:nvPr/>
        </p:nvPicPr>
        <p:blipFill>
          <a:blip r:embed="rId3">
            <a:alphaModFix/>
          </a:blip>
          <a:stretch>
            <a:fillRect/>
          </a:stretch>
        </p:blipFill>
        <p:spPr>
          <a:xfrm>
            <a:off x="5637400" y="1307850"/>
            <a:ext cx="3250701" cy="216713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0"/>
          <p:cNvSpPr txBox="1">
            <a:spLocks noGrp="1"/>
          </p:cNvSpPr>
          <p:nvPr>
            <p:ph type="title"/>
          </p:nvPr>
        </p:nvSpPr>
        <p:spPr>
          <a:xfrm>
            <a:off x="1287150" y="21117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u"/>
              <a:t>Плюс и минусы разных моделей</a:t>
            </a:r>
            <a:endParaRPr/>
          </a:p>
        </p:txBody>
      </p:sp>
      <p:sp>
        <p:nvSpPr>
          <p:cNvPr id="282" name="Google Shape;282;p30"/>
          <p:cNvSpPr txBox="1">
            <a:spLocks noGrp="1"/>
          </p:cNvSpPr>
          <p:nvPr>
            <p:ph type="body" idx="1"/>
          </p:nvPr>
        </p:nvSpPr>
        <p:spPr>
          <a:xfrm>
            <a:off x="507150" y="1321900"/>
            <a:ext cx="8351700" cy="32655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Comic Sans MS"/>
              <a:buChar char="●"/>
            </a:pPr>
            <a:r>
              <a:rPr lang="ru">
                <a:latin typeface="Comic Sans MS"/>
                <a:ea typeface="Comic Sans MS"/>
                <a:cs typeface="Comic Sans MS"/>
                <a:sym typeface="Comic Sans MS"/>
              </a:rPr>
              <a:t>Random Forests была нашей наиболее эффективной моделью с AUC-ROC = 0,96 и F1-оценкой = 0,87:</a:t>
            </a:r>
            <a:endParaRPr>
              <a:latin typeface="Comic Sans MS"/>
              <a:ea typeface="Comic Sans MS"/>
              <a:cs typeface="Comic Sans MS"/>
              <a:sym typeface="Comic Sans MS"/>
            </a:endParaRPr>
          </a:p>
          <a:p>
            <a:pPr marL="914400" lvl="1" indent="-311150" algn="l" rtl="0">
              <a:spcBef>
                <a:spcPts val="0"/>
              </a:spcBef>
              <a:spcAft>
                <a:spcPts val="0"/>
              </a:spcAft>
              <a:buSzPts val="1300"/>
              <a:buFont typeface="Comic Sans MS"/>
              <a:buChar char="○"/>
            </a:pPr>
            <a:r>
              <a:rPr lang="ru" sz="1300">
                <a:latin typeface="Comic Sans MS"/>
                <a:ea typeface="Comic Sans MS"/>
                <a:cs typeface="Comic Sans MS"/>
                <a:sym typeface="Comic Sans MS"/>
              </a:rPr>
              <a:t> Преимущества: Объединяет несколько деревьев принятия решений для уменьшения переобучения.               Хорошо обрабатывает многомерные данные. Устойчив к выбросам и шуму.</a:t>
            </a:r>
            <a:endParaRPr sz="1300">
              <a:latin typeface="Comic Sans MS"/>
              <a:ea typeface="Comic Sans MS"/>
              <a:cs typeface="Comic Sans MS"/>
              <a:sym typeface="Comic Sans MS"/>
            </a:endParaRPr>
          </a:p>
          <a:p>
            <a:pPr marL="914400" lvl="1" indent="-311150" algn="l" rtl="0">
              <a:spcBef>
                <a:spcPts val="0"/>
              </a:spcBef>
              <a:spcAft>
                <a:spcPts val="0"/>
              </a:spcAft>
              <a:buSzPts val="1300"/>
              <a:buFont typeface="Comic Sans MS"/>
              <a:buChar char="○"/>
            </a:pPr>
            <a:r>
              <a:rPr lang="ru" sz="1300">
                <a:latin typeface="Comic Sans MS"/>
                <a:ea typeface="Comic Sans MS"/>
                <a:cs typeface="Comic Sans MS"/>
                <a:sym typeface="Comic Sans MS"/>
              </a:rPr>
              <a:t>Недостатки: Недостаточная интерпретируемость по сравнению с отдельными деревьями принятия решений. Дорогостоящие вычисления во время обучения.</a:t>
            </a:r>
            <a:endParaRPr sz="1300">
              <a:latin typeface="Comic Sans MS"/>
              <a:ea typeface="Comic Sans MS"/>
              <a:cs typeface="Comic Sans MS"/>
              <a:sym typeface="Comic Sans MS"/>
            </a:endParaRPr>
          </a:p>
          <a:p>
            <a:pPr marL="457200" lvl="0" indent="-311150" algn="l" rtl="0">
              <a:spcBef>
                <a:spcPts val="0"/>
              </a:spcBef>
              <a:spcAft>
                <a:spcPts val="0"/>
              </a:spcAft>
              <a:buSzPts val="1300"/>
              <a:buFont typeface="Comic Sans MS"/>
              <a:buChar char="●"/>
            </a:pPr>
            <a:r>
              <a:rPr lang="ru">
                <a:latin typeface="Comic Sans MS"/>
                <a:ea typeface="Comic Sans MS"/>
                <a:cs typeface="Comic Sans MS"/>
                <a:sym typeface="Comic Sans MS"/>
              </a:rPr>
              <a:t>Градиентное повышение было второй наиболее эффективной моделью с показателями, аналогичными показателям случайного леса (AUC-ROC = 0,94 и F1-оценка = 0,85).:</a:t>
            </a:r>
            <a:endParaRPr>
              <a:latin typeface="Comic Sans MS"/>
              <a:ea typeface="Comic Sans MS"/>
              <a:cs typeface="Comic Sans MS"/>
              <a:sym typeface="Comic Sans MS"/>
            </a:endParaRPr>
          </a:p>
          <a:p>
            <a:pPr marL="914400" lvl="1" indent="-311150" algn="l" rtl="0">
              <a:spcBef>
                <a:spcPts val="0"/>
              </a:spcBef>
              <a:spcAft>
                <a:spcPts val="0"/>
              </a:spcAft>
              <a:buSzPts val="1300"/>
              <a:buFont typeface="Comic Sans MS"/>
              <a:buChar char="○"/>
            </a:pPr>
            <a:r>
              <a:rPr lang="ru" sz="1300">
                <a:latin typeface="Comic Sans MS"/>
                <a:ea typeface="Comic Sans MS"/>
                <a:cs typeface="Comic Sans MS"/>
                <a:sym typeface="Comic Sans MS"/>
              </a:rPr>
              <a:t>Преимущества: Высокая точность и мощность, что часто приводит к получению самых современных результатов. Может обрабатывать различные типы данных и распределения. Менее подвержены переобучению, чем отдельные деревья решений.</a:t>
            </a:r>
            <a:endParaRPr sz="1300">
              <a:latin typeface="Comic Sans MS"/>
              <a:ea typeface="Comic Sans MS"/>
              <a:cs typeface="Comic Sans MS"/>
              <a:sym typeface="Comic Sans MS"/>
            </a:endParaRPr>
          </a:p>
          <a:p>
            <a:pPr marL="914400" lvl="1" indent="-311150" algn="l" rtl="0">
              <a:spcBef>
                <a:spcPts val="0"/>
              </a:spcBef>
              <a:spcAft>
                <a:spcPts val="0"/>
              </a:spcAft>
              <a:buSzPts val="1300"/>
              <a:buFont typeface="Comic Sans MS"/>
              <a:buChar char="○"/>
            </a:pPr>
            <a:r>
              <a:rPr lang="ru" sz="1300">
                <a:latin typeface="Comic Sans MS"/>
                <a:ea typeface="Comic Sans MS"/>
                <a:cs typeface="Comic Sans MS"/>
                <a:sym typeface="Comic Sans MS"/>
              </a:rPr>
              <a:t>Недостатки: Вычислительная стоимость и трудоемкость обучения. Чувствителен к настройке гиперпараметров.</a:t>
            </a:r>
            <a:endParaRPr sz="1300">
              <a:latin typeface="Comic Sans MS"/>
              <a:ea typeface="Comic Sans MS"/>
              <a:cs typeface="Comic Sans MS"/>
              <a:sym typeface="Comic Sans MS"/>
            </a:endParaRPr>
          </a:p>
          <a:p>
            <a:pPr marL="0" lvl="0" indent="0" algn="l" rtl="0">
              <a:spcBef>
                <a:spcPts val="1200"/>
              </a:spcBef>
              <a:spcAft>
                <a:spcPts val="1200"/>
              </a:spcAft>
              <a:buNone/>
            </a:pPr>
            <a:endParaRPr>
              <a:latin typeface="Comic Sans MS"/>
              <a:ea typeface="Comic Sans MS"/>
              <a:cs typeface="Comic Sans MS"/>
              <a:sym typeface="Comic Sans M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4"/>
          <p:cNvSpPr txBox="1">
            <a:spLocks noGrp="1"/>
          </p:cNvSpPr>
          <p:nvPr>
            <p:ph type="title"/>
          </p:nvPr>
        </p:nvSpPr>
        <p:spPr>
          <a:xfrm>
            <a:off x="1297500" y="28162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u"/>
              <a:t>Распределение ролей в рамках команды</a:t>
            </a:r>
            <a:endParaRPr/>
          </a:p>
        </p:txBody>
      </p:sp>
      <p:sp>
        <p:nvSpPr>
          <p:cNvPr id="142" name="Google Shape;142;p14"/>
          <p:cNvSpPr/>
          <p:nvPr/>
        </p:nvSpPr>
        <p:spPr>
          <a:xfrm>
            <a:off x="1297500" y="1195725"/>
            <a:ext cx="2826300" cy="108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04800" algn="l" rtl="0">
              <a:spcBef>
                <a:spcPts val="0"/>
              </a:spcBef>
              <a:spcAft>
                <a:spcPts val="0"/>
              </a:spcAft>
              <a:buSzPts val="1200"/>
              <a:buFont typeface="Comic Sans MS"/>
              <a:buChar char="●"/>
            </a:pPr>
            <a:r>
              <a:rPr lang="ru" sz="1200" dirty="0">
                <a:latin typeface="Comic Sans MS"/>
                <a:ea typeface="Comic Sans MS"/>
                <a:cs typeface="Comic Sans MS"/>
                <a:sym typeface="Comic Sans MS"/>
              </a:rPr>
              <a:t>Препроцессинг данных/</a:t>
            </a:r>
            <a:endParaRPr sz="1200" dirty="0">
              <a:latin typeface="Comic Sans MS"/>
              <a:ea typeface="Comic Sans MS"/>
              <a:cs typeface="Comic Sans MS"/>
              <a:sym typeface="Comic Sans MS"/>
            </a:endParaRPr>
          </a:p>
          <a:p>
            <a:pPr marL="0" lvl="0" indent="0" algn="l" rtl="0">
              <a:spcBef>
                <a:spcPts val="0"/>
              </a:spcBef>
              <a:spcAft>
                <a:spcPts val="0"/>
              </a:spcAft>
              <a:buNone/>
            </a:pPr>
            <a:r>
              <a:rPr lang="ru" sz="1200" dirty="0">
                <a:latin typeface="Comic Sans MS"/>
                <a:ea typeface="Comic Sans MS"/>
                <a:cs typeface="Comic Sans MS"/>
                <a:sym typeface="Comic Sans MS"/>
              </a:rPr>
              <a:t>разведывательный анализ</a:t>
            </a:r>
            <a:endParaRPr sz="1200" dirty="0">
              <a:latin typeface="Comic Sans MS"/>
              <a:ea typeface="Comic Sans MS"/>
              <a:cs typeface="Comic Sans MS"/>
              <a:sym typeface="Comic Sans MS"/>
            </a:endParaRPr>
          </a:p>
          <a:p>
            <a:pPr marL="457200" lvl="0" indent="-304800" algn="l" rtl="0">
              <a:spcBef>
                <a:spcPts val="0"/>
              </a:spcBef>
              <a:spcAft>
                <a:spcPts val="0"/>
              </a:spcAft>
              <a:buSzPts val="1200"/>
              <a:buFont typeface="Comic Sans MS"/>
              <a:buChar char="●"/>
            </a:pPr>
            <a:r>
              <a:rPr lang="ru" sz="1200" dirty="0">
                <a:latin typeface="Comic Sans MS"/>
                <a:ea typeface="Comic Sans MS"/>
                <a:cs typeface="Comic Sans MS"/>
                <a:sym typeface="Comic Sans MS"/>
              </a:rPr>
              <a:t>Решение проблемы </a:t>
            </a:r>
            <a:endParaRPr sz="1200" dirty="0">
              <a:latin typeface="Comic Sans MS"/>
              <a:ea typeface="Comic Sans MS"/>
              <a:cs typeface="Comic Sans MS"/>
              <a:sym typeface="Comic Sans MS"/>
            </a:endParaRPr>
          </a:p>
          <a:p>
            <a:pPr marL="0" lvl="0" indent="0" algn="l" rtl="0">
              <a:spcBef>
                <a:spcPts val="0"/>
              </a:spcBef>
              <a:spcAft>
                <a:spcPts val="0"/>
              </a:spcAft>
              <a:buNone/>
            </a:pPr>
            <a:r>
              <a:rPr lang="ru" sz="1200" dirty="0">
                <a:latin typeface="Comic Sans MS"/>
                <a:ea typeface="Comic Sans MS"/>
                <a:cs typeface="Comic Sans MS"/>
                <a:sym typeface="Comic Sans MS"/>
              </a:rPr>
              <a:t>несбалансированных классов </a:t>
            </a:r>
            <a:endParaRPr sz="1200" dirty="0">
              <a:latin typeface="Comic Sans MS"/>
              <a:ea typeface="Comic Sans MS"/>
              <a:cs typeface="Comic Sans MS"/>
              <a:sym typeface="Comic Sans MS"/>
            </a:endParaRPr>
          </a:p>
          <a:p>
            <a:pPr marL="0" lvl="0" indent="0" algn="l" rtl="0">
              <a:spcBef>
                <a:spcPts val="0"/>
              </a:spcBef>
              <a:spcAft>
                <a:spcPts val="0"/>
              </a:spcAft>
              <a:buNone/>
            </a:pPr>
            <a:endParaRPr sz="1200" dirty="0">
              <a:latin typeface="Comic Sans MS"/>
              <a:ea typeface="Comic Sans MS"/>
              <a:cs typeface="Comic Sans MS"/>
              <a:sym typeface="Comic Sans MS"/>
            </a:endParaRPr>
          </a:p>
        </p:txBody>
      </p:sp>
      <p:sp>
        <p:nvSpPr>
          <p:cNvPr id="143" name="Google Shape;143;p14"/>
          <p:cNvSpPr/>
          <p:nvPr/>
        </p:nvSpPr>
        <p:spPr>
          <a:xfrm>
            <a:off x="1297500" y="2618875"/>
            <a:ext cx="2826300" cy="972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04800" algn="l" rtl="0">
              <a:spcBef>
                <a:spcPts val="0"/>
              </a:spcBef>
              <a:spcAft>
                <a:spcPts val="0"/>
              </a:spcAft>
              <a:buSzPts val="1200"/>
              <a:buFont typeface="Comic Sans MS"/>
              <a:buChar char="●"/>
            </a:pPr>
            <a:r>
              <a:rPr lang="ru" sz="1200" dirty="0">
                <a:latin typeface="Comic Sans MS"/>
                <a:ea typeface="Comic Sans MS"/>
                <a:cs typeface="Comic Sans MS"/>
                <a:sym typeface="Comic Sans MS"/>
              </a:rPr>
              <a:t>Построить модели (&gt;5)</a:t>
            </a:r>
            <a:endParaRPr sz="1200" dirty="0">
              <a:latin typeface="Comic Sans MS"/>
              <a:ea typeface="Comic Sans MS"/>
              <a:cs typeface="Comic Sans MS"/>
              <a:sym typeface="Comic Sans MS"/>
            </a:endParaRPr>
          </a:p>
          <a:p>
            <a:pPr marL="457200" lvl="0" indent="-304800" algn="l" rtl="0">
              <a:spcBef>
                <a:spcPts val="0"/>
              </a:spcBef>
              <a:spcAft>
                <a:spcPts val="0"/>
              </a:spcAft>
              <a:buSzPts val="1200"/>
              <a:buFont typeface="Comic Sans MS"/>
              <a:buChar char="●"/>
            </a:pPr>
            <a:r>
              <a:rPr lang="ru" sz="1200" dirty="0">
                <a:latin typeface="Comic Sans MS"/>
                <a:ea typeface="Comic Sans MS"/>
                <a:cs typeface="Comic Sans MS"/>
                <a:sym typeface="Comic Sans MS"/>
              </a:rPr>
              <a:t>Сравнить модели,</a:t>
            </a:r>
            <a:endParaRPr sz="1200" dirty="0">
              <a:latin typeface="Comic Sans MS"/>
              <a:ea typeface="Comic Sans MS"/>
              <a:cs typeface="Comic Sans MS"/>
              <a:sym typeface="Comic Sans MS"/>
            </a:endParaRPr>
          </a:p>
          <a:p>
            <a:pPr marL="0" lvl="0" indent="0" algn="l" rtl="0">
              <a:spcBef>
                <a:spcPts val="0"/>
              </a:spcBef>
              <a:spcAft>
                <a:spcPts val="0"/>
              </a:spcAft>
              <a:buNone/>
            </a:pPr>
            <a:r>
              <a:rPr lang="ru" sz="1200" dirty="0">
                <a:latin typeface="Comic Sans MS"/>
                <a:ea typeface="Comic Sans MS"/>
                <a:cs typeface="Comic Sans MS"/>
                <a:sym typeface="Comic Sans MS"/>
              </a:rPr>
              <a:t>используя согласованные метрики, и выбрать лучшую</a:t>
            </a:r>
            <a:endParaRPr sz="1200" dirty="0">
              <a:latin typeface="Comic Sans MS"/>
              <a:ea typeface="Comic Sans MS"/>
              <a:cs typeface="Comic Sans MS"/>
              <a:sym typeface="Comic Sans MS"/>
            </a:endParaRPr>
          </a:p>
          <a:p>
            <a:pPr marL="0" lvl="0" indent="0" algn="l" rtl="0">
              <a:spcBef>
                <a:spcPts val="0"/>
              </a:spcBef>
              <a:spcAft>
                <a:spcPts val="0"/>
              </a:spcAft>
              <a:buNone/>
            </a:pPr>
            <a:endParaRPr dirty="0">
              <a:latin typeface="Comic Sans MS"/>
              <a:ea typeface="Comic Sans MS"/>
              <a:cs typeface="Comic Sans MS"/>
              <a:sym typeface="Comic Sans MS"/>
            </a:endParaRPr>
          </a:p>
        </p:txBody>
      </p:sp>
      <p:sp>
        <p:nvSpPr>
          <p:cNvPr id="144" name="Google Shape;144;p14"/>
          <p:cNvSpPr/>
          <p:nvPr/>
        </p:nvSpPr>
        <p:spPr>
          <a:xfrm>
            <a:off x="1297500" y="3938725"/>
            <a:ext cx="2826300" cy="972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latin typeface="Comic Sans MS"/>
              <a:ea typeface="Comic Sans MS"/>
              <a:cs typeface="Comic Sans MS"/>
              <a:sym typeface="Comic Sans MS"/>
            </a:endParaRPr>
          </a:p>
          <a:p>
            <a:pPr marL="457200" lvl="0" indent="-304800" algn="l" rtl="0">
              <a:spcBef>
                <a:spcPts val="0"/>
              </a:spcBef>
              <a:spcAft>
                <a:spcPts val="0"/>
              </a:spcAft>
              <a:buSzPts val="1200"/>
              <a:buFont typeface="Comic Sans MS"/>
              <a:buChar char="●"/>
            </a:pPr>
            <a:r>
              <a:rPr lang="ru" sz="1200" dirty="0">
                <a:latin typeface="Comic Sans MS"/>
                <a:ea typeface="Comic Sans MS"/>
                <a:cs typeface="Comic Sans MS"/>
                <a:sym typeface="Comic Sans MS"/>
              </a:rPr>
              <a:t>Интерпретация моделей</a:t>
            </a:r>
            <a:endParaRPr sz="1200" dirty="0">
              <a:latin typeface="Comic Sans MS"/>
              <a:ea typeface="Comic Sans MS"/>
              <a:cs typeface="Comic Sans MS"/>
              <a:sym typeface="Comic Sans MS"/>
            </a:endParaRPr>
          </a:p>
          <a:p>
            <a:pPr marL="457200" lvl="0" indent="-304800" algn="l" rtl="0">
              <a:spcBef>
                <a:spcPts val="0"/>
              </a:spcBef>
              <a:spcAft>
                <a:spcPts val="0"/>
              </a:spcAft>
              <a:buSzPts val="1200"/>
              <a:buFont typeface="Comic Sans MS"/>
              <a:buChar char="●"/>
            </a:pPr>
            <a:r>
              <a:rPr lang="ru" sz="1200" dirty="0">
                <a:latin typeface="Comic Sans MS"/>
                <a:ea typeface="Comic Sans MS"/>
                <a:cs typeface="Comic Sans MS"/>
                <a:sym typeface="Comic Sans MS"/>
              </a:rPr>
              <a:t>Как внедрить лучшую</a:t>
            </a:r>
            <a:endParaRPr sz="1200" dirty="0">
              <a:latin typeface="Comic Sans MS"/>
              <a:ea typeface="Comic Sans MS"/>
              <a:cs typeface="Comic Sans MS"/>
              <a:sym typeface="Comic Sans MS"/>
            </a:endParaRPr>
          </a:p>
          <a:p>
            <a:pPr marL="0" lvl="0" indent="0" algn="l" rtl="0">
              <a:spcBef>
                <a:spcPts val="0"/>
              </a:spcBef>
              <a:spcAft>
                <a:spcPts val="0"/>
              </a:spcAft>
              <a:buNone/>
            </a:pPr>
            <a:r>
              <a:rPr lang="ru" sz="1200" dirty="0">
                <a:latin typeface="Comic Sans MS"/>
                <a:ea typeface="Comic Sans MS"/>
                <a:cs typeface="Comic Sans MS"/>
                <a:sym typeface="Comic Sans MS"/>
              </a:rPr>
              <a:t>модель в прод и как ее нужно поддерживать</a:t>
            </a:r>
            <a:endParaRPr sz="1200" dirty="0">
              <a:latin typeface="Comic Sans MS"/>
              <a:ea typeface="Comic Sans MS"/>
              <a:cs typeface="Comic Sans MS"/>
              <a:sym typeface="Comic Sans MS"/>
            </a:endParaRPr>
          </a:p>
          <a:p>
            <a:pPr marL="0" lvl="0" indent="0" algn="l" rtl="0">
              <a:spcBef>
                <a:spcPts val="0"/>
              </a:spcBef>
              <a:spcAft>
                <a:spcPts val="0"/>
              </a:spcAft>
              <a:buNone/>
            </a:pPr>
            <a:endParaRPr dirty="0">
              <a:latin typeface="Comic Sans MS"/>
              <a:ea typeface="Comic Sans MS"/>
              <a:cs typeface="Comic Sans MS"/>
              <a:sym typeface="Comic Sans MS"/>
            </a:endParaRPr>
          </a:p>
          <a:p>
            <a:pPr marL="0" lvl="0" indent="0" algn="l" rtl="0">
              <a:spcBef>
                <a:spcPts val="0"/>
              </a:spcBef>
              <a:spcAft>
                <a:spcPts val="0"/>
              </a:spcAft>
              <a:buNone/>
            </a:pPr>
            <a:endParaRPr dirty="0">
              <a:latin typeface="Comic Sans MS"/>
              <a:ea typeface="Comic Sans MS"/>
              <a:cs typeface="Comic Sans MS"/>
              <a:sym typeface="Comic Sans MS"/>
            </a:endParaRPr>
          </a:p>
        </p:txBody>
      </p:sp>
      <p:sp>
        <p:nvSpPr>
          <p:cNvPr id="145" name="Google Shape;145;p14"/>
          <p:cNvSpPr txBox="1"/>
          <p:nvPr/>
        </p:nvSpPr>
        <p:spPr>
          <a:xfrm>
            <a:off x="6249000" y="1641225"/>
            <a:ext cx="22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146" name="Google Shape;146;p14"/>
          <p:cNvSpPr/>
          <p:nvPr/>
        </p:nvSpPr>
        <p:spPr>
          <a:xfrm>
            <a:off x="6249000" y="1195725"/>
            <a:ext cx="2273400" cy="1084500"/>
          </a:xfrm>
          <a:prstGeom prst="horizontalScroll">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ru" sz="1200">
                <a:solidFill>
                  <a:schemeClr val="lt1"/>
                </a:solidFill>
                <a:latin typeface="Comic Sans MS"/>
                <a:ea typeface="Comic Sans MS"/>
                <a:cs typeface="Comic Sans MS"/>
                <a:sym typeface="Comic Sans MS"/>
              </a:rPr>
              <a:t>Белоновский Пётр</a:t>
            </a:r>
            <a:endParaRPr sz="1200">
              <a:solidFill>
                <a:schemeClr val="lt1"/>
              </a:solidFill>
              <a:latin typeface="Comic Sans MS"/>
              <a:ea typeface="Comic Sans MS"/>
              <a:cs typeface="Comic Sans MS"/>
              <a:sym typeface="Comic Sans MS"/>
            </a:endParaRPr>
          </a:p>
        </p:txBody>
      </p:sp>
      <p:sp>
        <p:nvSpPr>
          <p:cNvPr id="147" name="Google Shape;147;p14"/>
          <p:cNvSpPr/>
          <p:nvPr/>
        </p:nvSpPr>
        <p:spPr>
          <a:xfrm>
            <a:off x="6249000" y="2542675"/>
            <a:ext cx="2273400" cy="1108200"/>
          </a:xfrm>
          <a:prstGeom prst="horizontalScroll">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ru" sz="1200" dirty="0">
                <a:solidFill>
                  <a:schemeClr val="lt1"/>
                </a:solidFill>
                <a:latin typeface="Comic Sans MS"/>
                <a:ea typeface="Comic Sans MS"/>
                <a:cs typeface="Comic Sans MS"/>
                <a:sym typeface="Comic Sans MS"/>
              </a:rPr>
              <a:t>Чеботарёв Григорий</a:t>
            </a:r>
            <a:endParaRPr sz="1200" dirty="0">
              <a:solidFill>
                <a:schemeClr val="lt1"/>
              </a:solidFill>
              <a:latin typeface="Comic Sans MS"/>
              <a:ea typeface="Comic Sans MS"/>
              <a:cs typeface="Comic Sans MS"/>
              <a:sym typeface="Comic Sans MS"/>
            </a:endParaRPr>
          </a:p>
        </p:txBody>
      </p:sp>
      <p:sp>
        <p:nvSpPr>
          <p:cNvPr id="148" name="Google Shape;148;p14"/>
          <p:cNvSpPr/>
          <p:nvPr/>
        </p:nvSpPr>
        <p:spPr>
          <a:xfrm>
            <a:off x="6249000" y="3929900"/>
            <a:ext cx="2273400" cy="972300"/>
          </a:xfrm>
          <a:prstGeom prst="horizontalScroll">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ru" sz="1200">
                <a:solidFill>
                  <a:schemeClr val="lt1"/>
                </a:solidFill>
                <a:latin typeface="Comic Sans MS"/>
                <a:ea typeface="Comic Sans MS"/>
                <a:cs typeface="Comic Sans MS"/>
                <a:sym typeface="Comic Sans MS"/>
              </a:rPr>
              <a:t>Воронин Максим</a:t>
            </a:r>
            <a:endParaRPr sz="1200">
              <a:solidFill>
                <a:schemeClr val="lt1"/>
              </a:solidFill>
              <a:latin typeface="Comic Sans MS"/>
              <a:ea typeface="Comic Sans MS"/>
              <a:cs typeface="Comic Sans MS"/>
              <a:sym typeface="Comic Sans MS"/>
            </a:endParaRPr>
          </a:p>
        </p:txBody>
      </p:sp>
      <p:cxnSp>
        <p:nvCxnSpPr>
          <p:cNvPr id="149" name="Google Shape;149;p14"/>
          <p:cNvCxnSpPr>
            <a:stCxn id="142" idx="3"/>
            <a:endCxn id="146" idx="1"/>
          </p:cNvCxnSpPr>
          <p:nvPr/>
        </p:nvCxnSpPr>
        <p:spPr>
          <a:xfrm>
            <a:off x="4123800" y="1737975"/>
            <a:ext cx="2125200" cy="0"/>
          </a:xfrm>
          <a:prstGeom prst="straightConnector1">
            <a:avLst/>
          </a:prstGeom>
          <a:noFill/>
          <a:ln w="9525" cap="flat" cmpd="sng">
            <a:solidFill>
              <a:schemeClr val="dk2"/>
            </a:solidFill>
            <a:prstDash val="solid"/>
            <a:round/>
            <a:headEnd type="none" w="med" len="med"/>
            <a:tailEnd type="triangle" w="med" len="med"/>
          </a:ln>
        </p:spPr>
      </p:cxnSp>
      <p:cxnSp>
        <p:nvCxnSpPr>
          <p:cNvPr id="150" name="Google Shape;150;p14"/>
          <p:cNvCxnSpPr>
            <a:stCxn id="144" idx="3"/>
            <a:endCxn id="148" idx="1"/>
          </p:cNvCxnSpPr>
          <p:nvPr/>
        </p:nvCxnSpPr>
        <p:spPr>
          <a:xfrm rot="10800000" flipH="1">
            <a:off x="4123800" y="4416175"/>
            <a:ext cx="2125200" cy="8700"/>
          </a:xfrm>
          <a:prstGeom prst="straightConnector1">
            <a:avLst/>
          </a:prstGeom>
          <a:noFill/>
          <a:ln w="9525" cap="flat" cmpd="sng">
            <a:solidFill>
              <a:schemeClr val="dk2"/>
            </a:solidFill>
            <a:prstDash val="solid"/>
            <a:round/>
            <a:headEnd type="none" w="med" len="med"/>
            <a:tailEnd type="triangle" w="med" len="med"/>
          </a:ln>
        </p:spPr>
      </p:cxnSp>
      <p:cxnSp>
        <p:nvCxnSpPr>
          <p:cNvPr id="151" name="Google Shape;151;p14"/>
          <p:cNvCxnSpPr>
            <a:stCxn id="143" idx="3"/>
            <a:endCxn id="147" idx="1"/>
          </p:cNvCxnSpPr>
          <p:nvPr/>
        </p:nvCxnSpPr>
        <p:spPr>
          <a:xfrm rot="10800000" flipH="1">
            <a:off x="4123800" y="3096625"/>
            <a:ext cx="2125200" cy="84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u"/>
              <a:t>Агрегация данных</a:t>
            </a:r>
            <a:endParaRPr/>
          </a:p>
        </p:txBody>
      </p:sp>
      <p:sp>
        <p:nvSpPr>
          <p:cNvPr id="157" name="Google Shape;157;p15"/>
          <p:cNvSpPr txBox="1"/>
          <p:nvPr/>
        </p:nvSpPr>
        <p:spPr>
          <a:xfrm>
            <a:off x="1373725" y="936225"/>
            <a:ext cx="73623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dirty="0">
                <a:solidFill>
                  <a:schemeClr val="lt1"/>
                </a:solidFill>
                <a:latin typeface="Comic Sans MS"/>
                <a:ea typeface="Comic Sans MS"/>
                <a:cs typeface="Comic Sans MS"/>
                <a:sym typeface="Comic Sans MS"/>
              </a:rPr>
              <a:t>3 quantitative features:</a:t>
            </a:r>
            <a:r>
              <a:rPr lang="ru" dirty="0">
                <a:solidFill>
                  <a:schemeClr val="lt1"/>
                </a:solidFill>
                <a:latin typeface="Montserrat"/>
                <a:ea typeface="Montserrat"/>
                <a:cs typeface="Montserrat"/>
                <a:sym typeface="Montserrat"/>
              </a:rPr>
              <a:t> </a:t>
            </a:r>
            <a:r>
              <a:rPr lang="ru" sz="1150" dirty="0">
                <a:solidFill>
                  <a:schemeClr val="lt1"/>
                </a:solidFill>
                <a:highlight>
                  <a:srgbClr val="1E1E1E"/>
                </a:highlight>
                <a:latin typeface="Courier New"/>
                <a:ea typeface="Courier New"/>
                <a:cs typeface="Courier New"/>
                <a:sym typeface="Courier New"/>
              </a:rPr>
              <a:t>'amnt', 'days_before', 'hour_diff'.</a:t>
            </a:r>
            <a:endParaRPr sz="1150" dirty="0">
              <a:solidFill>
                <a:schemeClr val="lt1"/>
              </a:solidFill>
              <a:highlight>
                <a:srgbClr val="1E1E1E"/>
              </a:highlight>
              <a:latin typeface="Courier New"/>
              <a:ea typeface="Courier New"/>
              <a:cs typeface="Courier New"/>
              <a:sym typeface="Courier New"/>
            </a:endParaRPr>
          </a:p>
          <a:p>
            <a:pPr marL="0" lvl="0" indent="0" algn="l" rtl="0">
              <a:spcBef>
                <a:spcPts val="0"/>
              </a:spcBef>
              <a:spcAft>
                <a:spcPts val="0"/>
              </a:spcAft>
              <a:buNone/>
            </a:pPr>
            <a:r>
              <a:rPr lang="ru" dirty="0">
                <a:solidFill>
                  <a:schemeClr val="lt1"/>
                </a:solidFill>
                <a:latin typeface="Comic Sans MS"/>
                <a:ea typeface="Comic Sans MS"/>
                <a:cs typeface="Comic Sans MS"/>
                <a:sym typeface="Comic Sans MS"/>
              </a:rPr>
              <a:t>20 time series transformation.</a:t>
            </a:r>
            <a:endParaRPr dirty="0">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dirty="0">
                <a:solidFill>
                  <a:schemeClr val="lt1"/>
                </a:solidFill>
                <a:latin typeface="Comic Sans MS"/>
                <a:ea typeface="Comic Sans MS"/>
                <a:cs typeface="Comic Sans MS"/>
                <a:sym typeface="Comic Sans MS"/>
              </a:rPr>
              <a:t>2</a:t>
            </a:r>
            <a:r>
              <a:rPr lang="ru">
                <a:solidFill>
                  <a:schemeClr val="lt1"/>
                </a:solidFill>
                <a:latin typeface="Comic Sans MS"/>
                <a:ea typeface="Comic Sans MS"/>
                <a:cs typeface="Comic Sans MS"/>
                <a:sym typeface="Comic Sans MS"/>
              </a:rPr>
              <a:t>0 * 3 </a:t>
            </a:r>
            <a:r>
              <a:rPr lang="ru" dirty="0">
                <a:solidFill>
                  <a:schemeClr val="lt1"/>
                </a:solidFill>
                <a:latin typeface="Comic Sans MS"/>
                <a:ea typeface="Comic Sans MS"/>
                <a:cs typeface="Comic Sans MS"/>
                <a:sym typeface="Comic Sans MS"/>
              </a:rPr>
              <a:t>= </a:t>
            </a:r>
            <a:r>
              <a:rPr lang="ru" b="1" dirty="0">
                <a:solidFill>
                  <a:schemeClr val="lt1"/>
                </a:solidFill>
                <a:latin typeface="Comic Sans MS"/>
                <a:ea typeface="Comic Sans MS"/>
                <a:cs typeface="Comic Sans MS"/>
                <a:sym typeface="Comic Sans MS"/>
              </a:rPr>
              <a:t>60</a:t>
            </a:r>
            <a:r>
              <a:rPr lang="ru" dirty="0">
                <a:solidFill>
                  <a:schemeClr val="lt1"/>
                </a:solidFill>
                <a:latin typeface="Comic Sans MS"/>
                <a:ea typeface="Comic Sans MS"/>
                <a:cs typeface="Comic Sans MS"/>
                <a:sym typeface="Comic Sans MS"/>
              </a:rPr>
              <a:t> features.</a:t>
            </a:r>
            <a:endParaRPr dirty="0">
              <a:solidFill>
                <a:schemeClr val="lt1"/>
              </a:solidFill>
              <a:latin typeface="Comic Sans MS"/>
              <a:ea typeface="Comic Sans MS"/>
              <a:cs typeface="Comic Sans MS"/>
              <a:sym typeface="Comic Sans MS"/>
            </a:endParaRPr>
          </a:p>
        </p:txBody>
      </p:sp>
      <p:pic>
        <p:nvPicPr>
          <p:cNvPr id="158" name="Google Shape;158;p15"/>
          <p:cNvPicPr preferRelativeResize="0"/>
          <p:nvPr/>
        </p:nvPicPr>
        <p:blipFill>
          <a:blip r:embed="rId3">
            <a:alphaModFix/>
          </a:blip>
          <a:stretch>
            <a:fillRect/>
          </a:stretch>
        </p:blipFill>
        <p:spPr>
          <a:xfrm>
            <a:off x="6623575" y="120325"/>
            <a:ext cx="2465900" cy="2623151"/>
          </a:xfrm>
          <a:prstGeom prst="rect">
            <a:avLst/>
          </a:prstGeom>
          <a:noFill/>
          <a:ln>
            <a:noFill/>
          </a:ln>
        </p:spPr>
      </p:pic>
      <p:sp>
        <p:nvSpPr>
          <p:cNvPr id="159" name="Google Shape;159;p15"/>
          <p:cNvSpPr txBox="1"/>
          <p:nvPr/>
        </p:nvSpPr>
        <p:spPr>
          <a:xfrm>
            <a:off x="1373725" y="1720488"/>
            <a:ext cx="48888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dirty="0">
                <a:solidFill>
                  <a:schemeClr val="lt1"/>
                </a:solidFill>
                <a:latin typeface="Comic Sans MS"/>
                <a:ea typeface="Comic Sans MS"/>
                <a:cs typeface="Comic Sans MS"/>
                <a:sym typeface="Comic Sans MS"/>
              </a:rPr>
              <a:t>15 qualitative features. </a:t>
            </a:r>
            <a:endParaRPr dirty="0">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dirty="0">
                <a:solidFill>
                  <a:schemeClr val="lt1"/>
                </a:solidFill>
                <a:latin typeface="Comic Sans MS"/>
                <a:ea typeface="Comic Sans MS"/>
                <a:cs typeface="Comic Sans MS"/>
                <a:sym typeface="Comic Sans MS"/>
              </a:rPr>
              <a:t>2 transformations: mean, nunique</a:t>
            </a:r>
            <a:endParaRPr dirty="0">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dirty="0">
                <a:solidFill>
                  <a:schemeClr val="lt1"/>
                </a:solidFill>
                <a:latin typeface="Comic Sans MS"/>
                <a:ea typeface="Comic Sans MS"/>
                <a:cs typeface="Comic Sans MS"/>
                <a:sym typeface="Comic Sans MS"/>
              </a:rPr>
              <a:t>15*2 = </a:t>
            </a:r>
            <a:r>
              <a:rPr lang="ru" b="1" dirty="0">
                <a:solidFill>
                  <a:schemeClr val="lt1"/>
                </a:solidFill>
                <a:latin typeface="Comic Sans MS"/>
                <a:ea typeface="Comic Sans MS"/>
                <a:cs typeface="Comic Sans MS"/>
                <a:sym typeface="Comic Sans MS"/>
              </a:rPr>
              <a:t>30</a:t>
            </a:r>
            <a:r>
              <a:rPr lang="ru" dirty="0">
                <a:solidFill>
                  <a:schemeClr val="lt1"/>
                </a:solidFill>
                <a:latin typeface="Comic Sans MS"/>
                <a:ea typeface="Comic Sans MS"/>
                <a:cs typeface="Comic Sans MS"/>
                <a:sym typeface="Comic Sans MS"/>
              </a:rPr>
              <a:t> features.</a:t>
            </a:r>
            <a:endParaRPr dirty="0">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dirty="0">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dirty="0">
                <a:solidFill>
                  <a:schemeClr val="lt1"/>
                </a:solidFill>
                <a:latin typeface="Comic Sans MS"/>
                <a:ea typeface="Comic Sans MS"/>
                <a:cs typeface="Comic Sans MS"/>
                <a:sym typeface="Comic Sans MS"/>
              </a:rPr>
              <a:t>30 + 60 = </a:t>
            </a:r>
            <a:r>
              <a:rPr lang="ru" b="1" dirty="0">
                <a:solidFill>
                  <a:schemeClr val="lt1"/>
                </a:solidFill>
                <a:latin typeface="Comic Sans MS"/>
                <a:ea typeface="Comic Sans MS"/>
                <a:cs typeface="Comic Sans MS"/>
                <a:sym typeface="Comic Sans MS"/>
              </a:rPr>
              <a:t>90</a:t>
            </a:r>
            <a:r>
              <a:rPr lang="ru" dirty="0">
                <a:solidFill>
                  <a:schemeClr val="lt1"/>
                </a:solidFill>
                <a:latin typeface="Comic Sans MS"/>
                <a:ea typeface="Comic Sans MS"/>
                <a:cs typeface="Comic Sans MS"/>
                <a:sym typeface="Comic Sans MS"/>
              </a:rPr>
              <a:t> features in total.</a:t>
            </a:r>
            <a:endParaRPr dirty="0">
              <a:solidFill>
                <a:schemeClr val="lt1"/>
              </a:solidFill>
              <a:latin typeface="Comic Sans MS"/>
              <a:ea typeface="Comic Sans MS"/>
              <a:cs typeface="Comic Sans MS"/>
              <a:sym typeface="Comic Sans MS"/>
            </a:endParaRPr>
          </a:p>
        </p:txBody>
      </p:sp>
      <p:sp>
        <p:nvSpPr>
          <p:cNvPr id="160" name="Google Shape;160;p15"/>
          <p:cNvSpPr txBox="1"/>
          <p:nvPr/>
        </p:nvSpPr>
        <p:spPr>
          <a:xfrm>
            <a:off x="6827275" y="2704075"/>
            <a:ext cx="2679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sz="1000">
                <a:solidFill>
                  <a:schemeClr val="lt1"/>
                </a:solidFill>
                <a:latin typeface="Comic Sans MS"/>
                <a:ea typeface="Comic Sans MS"/>
                <a:cs typeface="Comic Sans MS"/>
                <a:sym typeface="Comic Sans MS"/>
              </a:rPr>
              <a:t>Times series transformations.</a:t>
            </a:r>
            <a:endParaRPr sz="1000">
              <a:solidFill>
                <a:schemeClr val="lt1"/>
              </a:solidFill>
              <a:latin typeface="Comic Sans MS"/>
              <a:ea typeface="Comic Sans MS"/>
              <a:cs typeface="Comic Sans MS"/>
              <a:sym typeface="Comic Sans MS"/>
            </a:endParaRPr>
          </a:p>
        </p:txBody>
      </p:sp>
      <p:pic>
        <p:nvPicPr>
          <p:cNvPr id="161" name="Google Shape;161;p15"/>
          <p:cNvPicPr preferRelativeResize="0"/>
          <p:nvPr/>
        </p:nvPicPr>
        <p:blipFill>
          <a:blip r:embed="rId4">
            <a:alphaModFix/>
          </a:blip>
          <a:stretch>
            <a:fillRect/>
          </a:stretch>
        </p:blipFill>
        <p:spPr>
          <a:xfrm>
            <a:off x="107400" y="2982600"/>
            <a:ext cx="2729739" cy="2056776"/>
          </a:xfrm>
          <a:prstGeom prst="rect">
            <a:avLst/>
          </a:prstGeom>
          <a:noFill/>
          <a:ln>
            <a:noFill/>
          </a:ln>
        </p:spPr>
      </p:pic>
      <p:sp>
        <p:nvSpPr>
          <p:cNvPr id="162" name="Google Shape;162;p15"/>
          <p:cNvSpPr txBox="1"/>
          <p:nvPr/>
        </p:nvSpPr>
        <p:spPr>
          <a:xfrm>
            <a:off x="2837150" y="3395250"/>
            <a:ext cx="15204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sz="1000">
                <a:solidFill>
                  <a:schemeClr val="lt1"/>
                </a:solidFill>
                <a:latin typeface="Comic Sans MS"/>
                <a:ea typeface="Comic Sans MS"/>
                <a:cs typeface="Comic Sans MS"/>
                <a:sym typeface="Comic Sans MS"/>
              </a:rPr>
              <a:t>Correlation heatmap of 10 most correlated with the target features</a:t>
            </a:r>
            <a:endParaRPr sz="1000">
              <a:solidFill>
                <a:schemeClr val="lt1"/>
              </a:solidFill>
              <a:latin typeface="Comic Sans MS"/>
              <a:ea typeface="Comic Sans MS"/>
              <a:cs typeface="Comic Sans MS"/>
              <a:sym typeface="Comic Sans MS"/>
            </a:endParaRPr>
          </a:p>
        </p:txBody>
      </p:sp>
      <p:pic>
        <p:nvPicPr>
          <p:cNvPr id="163" name="Google Shape;163;p15"/>
          <p:cNvPicPr preferRelativeResize="0"/>
          <p:nvPr/>
        </p:nvPicPr>
        <p:blipFill>
          <a:blip r:embed="rId5">
            <a:alphaModFix/>
          </a:blip>
          <a:stretch>
            <a:fillRect/>
          </a:stretch>
        </p:blipFill>
        <p:spPr>
          <a:xfrm>
            <a:off x="4930076" y="2093075"/>
            <a:ext cx="1478000" cy="2555900"/>
          </a:xfrm>
          <a:prstGeom prst="rect">
            <a:avLst/>
          </a:prstGeom>
          <a:noFill/>
          <a:ln>
            <a:noFill/>
          </a:ln>
        </p:spPr>
      </p:pic>
      <p:sp>
        <p:nvSpPr>
          <p:cNvPr id="164" name="Google Shape;164;p15"/>
          <p:cNvSpPr txBox="1"/>
          <p:nvPr/>
        </p:nvSpPr>
        <p:spPr>
          <a:xfrm>
            <a:off x="4930075" y="4685375"/>
            <a:ext cx="1986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sz="1100">
                <a:solidFill>
                  <a:schemeClr val="lt1"/>
                </a:solidFill>
                <a:latin typeface="Comic Sans MS"/>
                <a:ea typeface="Comic Sans MS"/>
                <a:cs typeface="Comic Sans MS"/>
                <a:sym typeface="Comic Sans MS"/>
              </a:rPr>
              <a:t>No missing values</a:t>
            </a:r>
            <a:endParaRPr sz="1100">
              <a:solidFill>
                <a:schemeClr val="lt1"/>
              </a:solidFill>
              <a:latin typeface="Comic Sans MS"/>
              <a:ea typeface="Comic Sans MS"/>
              <a:cs typeface="Comic Sans MS"/>
              <a:sym typeface="Comic Sans M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u"/>
              <a:t>Проблема разбалансировки данных 1</a:t>
            </a:r>
            <a:endParaRPr/>
          </a:p>
        </p:txBody>
      </p:sp>
      <p:pic>
        <p:nvPicPr>
          <p:cNvPr id="170" name="Google Shape;170;p16"/>
          <p:cNvPicPr preferRelativeResize="0"/>
          <p:nvPr/>
        </p:nvPicPr>
        <p:blipFill>
          <a:blip r:embed="rId3">
            <a:alphaModFix/>
          </a:blip>
          <a:stretch>
            <a:fillRect/>
          </a:stretch>
        </p:blipFill>
        <p:spPr>
          <a:xfrm>
            <a:off x="2669950" y="1460250"/>
            <a:ext cx="6339973" cy="2371300"/>
          </a:xfrm>
          <a:prstGeom prst="rect">
            <a:avLst/>
          </a:prstGeom>
          <a:noFill/>
          <a:ln>
            <a:noFill/>
          </a:ln>
        </p:spPr>
      </p:pic>
      <p:sp>
        <p:nvSpPr>
          <p:cNvPr id="171" name="Google Shape;171;p16"/>
          <p:cNvSpPr txBox="1"/>
          <p:nvPr/>
        </p:nvSpPr>
        <p:spPr>
          <a:xfrm>
            <a:off x="2836025" y="4471925"/>
            <a:ext cx="5834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a:solidFill>
                  <a:schemeClr val="lt1"/>
                </a:solidFill>
                <a:latin typeface="Comic Sans MS"/>
                <a:ea typeface="Comic Sans MS"/>
                <a:cs typeface="Comic Sans MS"/>
                <a:sym typeface="Comic Sans MS"/>
              </a:rPr>
              <a:t>Распределение целевой переменной по продуктам.</a:t>
            </a:r>
            <a:endParaRPr>
              <a:solidFill>
                <a:schemeClr val="lt1"/>
              </a:solidFill>
              <a:latin typeface="Comic Sans MS"/>
              <a:ea typeface="Comic Sans MS"/>
              <a:cs typeface="Comic Sans MS"/>
              <a:sym typeface="Comic Sans MS"/>
            </a:endParaRPr>
          </a:p>
        </p:txBody>
      </p:sp>
      <p:pic>
        <p:nvPicPr>
          <p:cNvPr id="172" name="Google Shape;172;p16"/>
          <p:cNvPicPr preferRelativeResize="0"/>
          <p:nvPr/>
        </p:nvPicPr>
        <p:blipFill>
          <a:blip r:embed="rId4">
            <a:alphaModFix/>
          </a:blip>
          <a:stretch>
            <a:fillRect/>
          </a:stretch>
        </p:blipFill>
        <p:spPr>
          <a:xfrm>
            <a:off x="159675" y="1460250"/>
            <a:ext cx="2053250" cy="3135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u"/>
              <a:t>Проблема разбалансировки данных 2</a:t>
            </a:r>
            <a:endParaRPr/>
          </a:p>
        </p:txBody>
      </p:sp>
      <p:sp>
        <p:nvSpPr>
          <p:cNvPr id="178" name="Google Shape;178;p17"/>
          <p:cNvSpPr txBox="1"/>
          <p:nvPr/>
        </p:nvSpPr>
        <p:spPr>
          <a:xfrm>
            <a:off x="2290375" y="1489125"/>
            <a:ext cx="1622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a:solidFill>
                  <a:schemeClr val="lt1"/>
                </a:solidFill>
                <a:latin typeface="Comic Sans MS"/>
                <a:ea typeface="Comic Sans MS"/>
                <a:cs typeface="Comic Sans MS"/>
                <a:sym typeface="Comic Sans MS"/>
              </a:rPr>
              <a:t>Undersampling</a:t>
            </a:r>
            <a:endParaRPr>
              <a:solidFill>
                <a:schemeClr val="lt1"/>
              </a:solidFill>
              <a:latin typeface="Comic Sans MS"/>
              <a:ea typeface="Comic Sans MS"/>
              <a:cs typeface="Comic Sans MS"/>
              <a:sym typeface="Comic Sans MS"/>
            </a:endParaRPr>
          </a:p>
        </p:txBody>
      </p:sp>
      <p:sp>
        <p:nvSpPr>
          <p:cNvPr id="179" name="Google Shape;179;p17"/>
          <p:cNvSpPr txBox="1"/>
          <p:nvPr/>
        </p:nvSpPr>
        <p:spPr>
          <a:xfrm>
            <a:off x="646200" y="1489125"/>
            <a:ext cx="134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a:solidFill>
                  <a:schemeClr val="lt1"/>
                </a:solidFill>
                <a:latin typeface="Comic Sans MS"/>
                <a:ea typeface="Comic Sans MS"/>
                <a:cs typeface="Comic Sans MS"/>
                <a:sym typeface="Comic Sans MS"/>
              </a:rPr>
              <a:t>Initially</a:t>
            </a:r>
            <a:endParaRPr>
              <a:solidFill>
                <a:schemeClr val="lt1"/>
              </a:solidFill>
              <a:latin typeface="Comic Sans MS"/>
              <a:ea typeface="Comic Sans MS"/>
              <a:cs typeface="Comic Sans MS"/>
              <a:sym typeface="Comic Sans MS"/>
            </a:endParaRPr>
          </a:p>
        </p:txBody>
      </p:sp>
      <p:sp>
        <p:nvSpPr>
          <p:cNvPr id="180" name="Google Shape;180;p17"/>
          <p:cNvSpPr txBox="1"/>
          <p:nvPr/>
        </p:nvSpPr>
        <p:spPr>
          <a:xfrm>
            <a:off x="4742100" y="1489125"/>
            <a:ext cx="2148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a:solidFill>
                  <a:schemeClr val="lt1"/>
                </a:solidFill>
                <a:latin typeface="Comic Sans MS"/>
                <a:ea typeface="Comic Sans MS"/>
                <a:cs typeface="Comic Sans MS"/>
                <a:sym typeface="Comic Sans MS"/>
              </a:rPr>
              <a:t>Oversampling(SMOTE)</a:t>
            </a:r>
            <a:endParaRPr>
              <a:solidFill>
                <a:schemeClr val="lt1"/>
              </a:solidFill>
              <a:latin typeface="Comic Sans MS"/>
              <a:ea typeface="Comic Sans MS"/>
              <a:cs typeface="Comic Sans MS"/>
              <a:sym typeface="Comic Sans MS"/>
            </a:endParaRPr>
          </a:p>
        </p:txBody>
      </p:sp>
      <p:sp>
        <p:nvSpPr>
          <p:cNvPr id="181" name="Google Shape;181;p17"/>
          <p:cNvSpPr txBox="1"/>
          <p:nvPr/>
        </p:nvSpPr>
        <p:spPr>
          <a:xfrm>
            <a:off x="7215625" y="1489125"/>
            <a:ext cx="1622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a:solidFill>
                  <a:schemeClr val="lt1"/>
                </a:solidFill>
                <a:latin typeface="Comic Sans MS"/>
                <a:ea typeface="Comic Sans MS"/>
                <a:cs typeface="Comic Sans MS"/>
                <a:sym typeface="Comic Sans MS"/>
              </a:rPr>
              <a:t>Weighting</a:t>
            </a:r>
            <a:endParaRPr>
              <a:solidFill>
                <a:schemeClr val="lt1"/>
              </a:solidFill>
              <a:latin typeface="Comic Sans MS"/>
              <a:ea typeface="Comic Sans MS"/>
              <a:cs typeface="Comic Sans MS"/>
              <a:sym typeface="Comic Sans MS"/>
            </a:endParaRPr>
          </a:p>
        </p:txBody>
      </p:sp>
      <p:pic>
        <p:nvPicPr>
          <p:cNvPr id="182" name="Google Shape;182;p17"/>
          <p:cNvPicPr preferRelativeResize="0"/>
          <p:nvPr/>
        </p:nvPicPr>
        <p:blipFill>
          <a:blip r:embed="rId3">
            <a:alphaModFix/>
          </a:blip>
          <a:stretch>
            <a:fillRect/>
          </a:stretch>
        </p:blipFill>
        <p:spPr>
          <a:xfrm>
            <a:off x="482175" y="1974400"/>
            <a:ext cx="1146950" cy="568818"/>
          </a:xfrm>
          <a:prstGeom prst="rect">
            <a:avLst/>
          </a:prstGeom>
          <a:noFill/>
          <a:ln>
            <a:noFill/>
          </a:ln>
        </p:spPr>
      </p:pic>
      <p:pic>
        <p:nvPicPr>
          <p:cNvPr id="183" name="Google Shape;183;p17"/>
          <p:cNvPicPr preferRelativeResize="0"/>
          <p:nvPr/>
        </p:nvPicPr>
        <p:blipFill>
          <a:blip r:embed="rId4">
            <a:alphaModFix/>
          </a:blip>
          <a:stretch>
            <a:fillRect/>
          </a:stretch>
        </p:blipFill>
        <p:spPr>
          <a:xfrm>
            <a:off x="2494974" y="1974400"/>
            <a:ext cx="1146962" cy="568825"/>
          </a:xfrm>
          <a:prstGeom prst="rect">
            <a:avLst/>
          </a:prstGeom>
          <a:noFill/>
          <a:ln>
            <a:noFill/>
          </a:ln>
        </p:spPr>
      </p:pic>
      <p:pic>
        <p:nvPicPr>
          <p:cNvPr id="184" name="Google Shape;184;p17"/>
          <p:cNvPicPr preferRelativeResize="0"/>
          <p:nvPr/>
        </p:nvPicPr>
        <p:blipFill>
          <a:blip r:embed="rId5">
            <a:alphaModFix/>
          </a:blip>
          <a:stretch>
            <a:fillRect/>
          </a:stretch>
        </p:blipFill>
        <p:spPr>
          <a:xfrm>
            <a:off x="5099475" y="1974400"/>
            <a:ext cx="1227493" cy="568825"/>
          </a:xfrm>
          <a:prstGeom prst="rect">
            <a:avLst/>
          </a:prstGeom>
          <a:noFill/>
          <a:ln>
            <a:noFill/>
          </a:ln>
        </p:spPr>
      </p:pic>
      <p:sp>
        <p:nvSpPr>
          <p:cNvPr id="185" name="Google Shape;185;p17"/>
          <p:cNvSpPr txBox="1"/>
          <p:nvPr/>
        </p:nvSpPr>
        <p:spPr>
          <a:xfrm>
            <a:off x="7259275" y="1983825"/>
            <a:ext cx="122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ontserrat"/>
              <a:ea typeface="Montserrat"/>
              <a:cs typeface="Montserrat"/>
              <a:sym typeface="Montserrat"/>
            </a:endParaRPr>
          </a:p>
        </p:txBody>
      </p:sp>
      <p:sp>
        <p:nvSpPr>
          <p:cNvPr id="186" name="Google Shape;186;p17"/>
          <p:cNvSpPr txBox="1"/>
          <p:nvPr/>
        </p:nvSpPr>
        <p:spPr>
          <a:xfrm>
            <a:off x="6997450" y="1951013"/>
            <a:ext cx="1949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a:solidFill>
                  <a:schemeClr val="lt1"/>
                </a:solidFill>
                <a:latin typeface="Montserrat"/>
                <a:ea typeface="Montserrat"/>
                <a:cs typeface="Montserrat"/>
                <a:sym typeface="Montserrat"/>
              </a:rPr>
              <a:t>Count(0) / Count(1) = 2.5</a:t>
            </a:r>
            <a:endParaRPr>
              <a:solidFill>
                <a:schemeClr val="lt1"/>
              </a:solidFill>
              <a:latin typeface="Montserrat"/>
              <a:ea typeface="Montserrat"/>
              <a:cs typeface="Montserrat"/>
              <a:sym typeface="Montserrat"/>
            </a:endParaRPr>
          </a:p>
        </p:txBody>
      </p:sp>
      <p:sp>
        <p:nvSpPr>
          <p:cNvPr id="187" name="Google Shape;187;p17"/>
          <p:cNvSpPr txBox="1"/>
          <p:nvPr/>
        </p:nvSpPr>
        <p:spPr>
          <a:xfrm>
            <a:off x="72750" y="3209775"/>
            <a:ext cx="45747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sz="1200">
                <a:solidFill>
                  <a:schemeClr val="lt1"/>
                </a:solidFill>
                <a:highlight>
                  <a:schemeClr val="dk1"/>
                </a:highlight>
                <a:latin typeface="Comic Sans MS"/>
                <a:ea typeface="Comic Sans MS"/>
                <a:cs typeface="Comic Sans MS"/>
                <a:sym typeface="Comic Sans MS"/>
              </a:rPr>
              <a:t>SMOTE - Synthetic Minority Oversampling Technique. It generates the virtual training records by linear interpolation for the minority class. These synthetic training records are generated by randomly selecting one or more of the k-nearest neighbors for each example in the minority class.</a:t>
            </a:r>
            <a:endParaRPr sz="1200">
              <a:solidFill>
                <a:schemeClr val="lt1"/>
              </a:solidFill>
              <a:highlight>
                <a:schemeClr val="dk1"/>
              </a:highlight>
              <a:latin typeface="Comic Sans MS"/>
              <a:ea typeface="Comic Sans MS"/>
              <a:cs typeface="Comic Sans MS"/>
              <a:sym typeface="Comic Sans MS"/>
            </a:endParaRPr>
          </a:p>
        </p:txBody>
      </p:sp>
      <p:pic>
        <p:nvPicPr>
          <p:cNvPr id="188" name="Google Shape;188;p17"/>
          <p:cNvPicPr preferRelativeResize="0"/>
          <p:nvPr/>
        </p:nvPicPr>
        <p:blipFill>
          <a:blip r:embed="rId6">
            <a:alphaModFix/>
          </a:blip>
          <a:stretch>
            <a:fillRect/>
          </a:stretch>
        </p:blipFill>
        <p:spPr>
          <a:xfrm>
            <a:off x="4742100" y="2900888"/>
            <a:ext cx="4199026" cy="211594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u"/>
              <a:t>Проблема разбалансировки данных 3</a:t>
            </a:r>
            <a:endParaRPr/>
          </a:p>
          <a:p>
            <a:pPr marL="0" lvl="0" indent="0" algn="l" rtl="0">
              <a:spcBef>
                <a:spcPts val="0"/>
              </a:spcBef>
              <a:spcAft>
                <a:spcPts val="0"/>
              </a:spcAft>
              <a:buNone/>
            </a:pPr>
            <a:endParaRPr/>
          </a:p>
        </p:txBody>
      </p:sp>
      <p:sp>
        <p:nvSpPr>
          <p:cNvPr id="194" name="Google Shape;194;p18"/>
          <p:cNvSpPr txBox="1"/>
          <p:nvPr/>
        </p:nvSpPr>
        <p:spPr>
          <a:xfrm>
            <a:off x="726225" y="1620075"/>
            <a:ext cx="2589900" cy="149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sz="1700">
                <a:solidFill>
                  <a:schemeClr val="lt1"/>
                </a:solidFill>
                <a:latin typeface="Comic Sans MS"/>
                <a:ea typeface="Comic Sans MS"/>
                <a:cs typeface="Comic Sans MS"/>
                <a:sym typeface="Comic Sans MS"/>
              </a:rPr>
              <a:t>До трансформаций:</a:t>
            </a:r>
            <a:endParaRPr sz="1700">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sz="1700">
                <a:solidFill>
                  <a:schemeClr val="lt1"/>
                </a:solidFill>
                <a:latin typeface="Comic Sans MS"/>
                <a:ea typeface="Comic Sans MS"/>
                <a:cs typeface="Comic Sans MS"/>
                <a:sym typeface="Comic Sans MS"/>
              </a:rPr>
              <a:t>1 - 97% </a:t>
            </a:r>
            <a:endParaRPr sz="1700">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sz="1700">
                <a:solidFill>
                  <a:schemeClr val="lt1"/>
                </a:solidFill>
                <a:latin typeface="Comic Sans MS"/>
                <a:ea typeface="Comic Sans MS"/>
                <a:cs typeface="Comic Sans MS"/>
                <a:sym typeface="Comic Sans MS"/>
              </a:rPr>
              <a:t>0 - 3%</a:t>
            </a:r>
            <a:endParaRPr sz="1700">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sz="1700">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sz="1700">
                <a:solidFill>
                  <a:schemeClr val="lt1"/>
                </a:solidFill>
                <a:latin typeface="Comic Sans MS"/>
                <a:ea typeface="Comic Sans MS"/>
                <a:cs typeface="Comic Sans MS"/>
                <a:sym typeface="Comic Sans MS"/>
              </a:rPr>
              <a:t>F1 = </a:t>
            </a:r>
            <a:r>
              <a:rPr lang="ru" sz="1700" b="1">
                <a:solidFill>
                  <a:schemeClr val="lt1"/>
                </a:solidFill>
                <a:latin typeface="Comic Sans MS"/>
                <a:ea typeface="Comic Sans MS"/>
                <a:cs typeface="Comic Sans MS"/>
                <a:sym typeface="Comic Sans MS"/>
              </a:rPr>
              <a:t>0</a:t>
            </a:r>
            <a:endParaRPr sz="1700" b="1">
              <a:solidFill>
                <a:schemeClr val="lt1"/>
              </a:solidFill>
              <a:latin typeface="Comic Sans MS"/>
              <a:ea typeface="Comic Sans MS"/>
              <a:cs typeface="Comic Sans MS"/>
              <a:sym typeface="Comic Sans MS"/>
            </a:endParaRPr>
          </a:p>
        </p:txBody>
      </p:sp>
      <p:sp>
        <p:nvSpPr>
          <p:cNvPr id="195" name="Google Shape;195;p18"/>
          <p:cNvSpPr txBox="1"/>
          <p:nvPr/>
        </p:nvSpPr>
        <p:spPr>
          <a:xfrm>
            <a:off x="5382300" y="1620075"/>
            <a:ext cx="2924700" cy="306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sz="1700">
                <a:solidFill>
                  <a:schemeClr val="lt1"/>
                </a:solidFill>
                <a:latin typeface="Comic Sans MS"/>
                <a:ea typeface="Comic Sans MS"/>
                <a:cs typeface="Comic Sans MS"/>
                <a:sym typeface="Comic Sans MS"/>
              </a:rPr>
              <a:t>После трансформаций:</a:t>
            </a:r>
            <a:endParaRPr sz="1700">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sz="1700">
                <a:solidFill>
                  <a:schemeClr val="lt1"/>
                </a:solidFill>
                <a:latin typeface="Comic Sans MS"/>
                <a:ea typeface="Comic Sans MS"/>
                <a:cs typeface="Comic Sans MS"/>
                <a:sym typeface="Comic Sans MS"/>
              </a:rPr>
              <a:t>1 - 71%</a:t>
            </a:r>
            <a:endParaRPr sz="1700">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sz="1700">
                <a:solidFill>
                  <a:schemeClr val="lt1"/>
                </a:solidFill>
                <a:latin typeface="Comic Sans MS"/>
                <a:ea typeface="Comic Sans MS"/>
                <a:cs typeface="Comic Sans MS"/>
                <a:sym typeface="Comic Sans MS"/>
              </a:rPr>
              <a:t>0 - 29%</a:t>
            </a:r>
            <a:endParaRPr sz="1700">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sz="1700">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sz="1700">
                <a:solidFill>
                  <a:schemeClr val="lt1"/>
                </a:solidFill>
                <a:latin typeface="Comic Sans MS"/>
                <a:ea typeface="Comic Sans MS"/>
                <a:cs typeface="Comic Sans MS"/>
                <a:sym typeface="Comic Sans MS"/>
              </a:rPr>
              <a:t>Каждое наблюдение 0-вого класса имеет вес в 2.5 раза больше чем вес наблюдения 1-ого класса.</a:t>
            </a:r>
            <a:endParaRPr sz="1700">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sz="1700">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sz="1700">
                <a:solidFill>
                  <a:schemeClr val="lt1"/>
                </a:solidFill>
                <a:latin typeface="Comic Sans MS"/>
                <a:ea typeface="Comic Sans MS"/>
                <a:cs typeface="Comic Sans MS"/>
                <a:sym typeface="Comic Sans MS"/>
              </a:rPr>
              <a:t>F1 = </a:t>
            </a:r>
            <a:r>
              <a:rPr lang="ru" sz="1700" b="1">
                <a:solidFill>
                  <a:schemeClr val="lt1"/>
                </a:solidFill>
                <a:latin typeface="Comic Sans MS"/>
                <a:ea typeface="Comic Sans MS"/>
                <a:cs typeface="Comic Sans MS"/>
                <a:sym typeface="Comic Sans MS"/>
              </a:rPr>
              <a:t>0.8</a:t>
            </a:r>
            <a:endParaRPr sz="1700" b="1">
              <a:solidFill>
                <a:schemeClr val="lt1"/>
              </a:solidFill>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9"/>
          <p:cNvSpPr txBox="1">
            <a:spLocks noGrp="1"/>
          </p:cNvSpPr>
          <p:nvPr>
            <p:ph type="title"/>
          </p:nvPr>
        </p:nvSpPr>
        <p:spPr>
          <a:xfrm>
            <a:off x="1297500" y="393750"/>
            <a:ext cx="7755000" cy="914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ru"/>
              <a:t>Модели и метрики для их оценки</a:t>
            </a:r>
            <a:endParaRPr/>
          </a:p>
        </p:txBody>
      </p:sp>
      <p:sp>
        <p:nvSpPr>
          <p:cNvPr id="201" name="Google Shape;201;p19"/>
          <p:cNvSpPr txBox="1"/>
          <p:nvPr/>
        </p:nvSpPr>
        <p:spPr>
          <a:xfrm>
            <a:off x="1297500" y="1396575"/>
            <a:ext cx="4350000" cy="233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a:solidFill>
                  <a:schemeClr val="lt1"/>
                </a:solidFill>
                <a:latin typeface="Comic Sans MS"/>
                <a:ea typeface="Comic Sans MS"/>
                <a:cs typeface="Comic Sans MS"/>
                <a:sym typeface="Comic Sans MS"/>
              </a:rPr>
              <a:t>Модели:</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latin typeface="Comic Sans MS"/>
                <a:ea typeface="Comic Sans MS"/>
                <a:cs typeface="Comic Sans MS"/>
                <a:sym typeface="Comic Sans MS"/>
              </a:rPr>
              <a:t>Логистическая регрессия</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latin typeface="Comic Sans MS"/>
                <a:ea typeface="Comic Sans MS"/>
                <a:cs typeface="Comic Sans MS"/>
                <a:sym typeface="Comic Sans MS"/>
              </a:rPr>
              <a:t>Метод k-ближайших соседей</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latin typeface="Comic Sans MS"/>
                <a:ea typeface="Comic Sans MS"/>
                <a:cs typeface="Comic Sans MS"/>
                <a:sym typeface="Comic Sans MS"/>
              </a:rPr>
              <a:t>Дерево решений</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latin typeface="Comic Sans MS"/>
                <a:ea typeface="Comic Sans MS"/>
                <a:cs typeface="Comic Sans MS"/>
                <a:sym typeface="Comic Sans MS"/>
              </a:rPr>
              <a:t>Линейный дискриминантный анализ</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latin typeface="Comic Sans MS"/>
                <a:ea typeface="Comic Sans MS"/>
                <a:cs typeface="Comic Sans MS"/>
                <a:sym typeface="Comic Sans MS"/>
              </a:rPr>
              <a:t>Квадратичный дискриминантный анализ</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latin typeface="Comic Sans MS"/>
                <a:ea typeface="Comic Sans MS"/>
                <a:cs typeface="Comic Sans MS"/>
                <a:sym typeface="Comic Sans MS"/>
              </a:rPr>
              <a:t>Метод случайного леса</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highlight>
                  <a:srgbClr val="202124"/>
                </a:highlight>
                <a:latin typeface="Comic Sans MS"/>
                <a:ea typeface="Comic Sans MS"/>
                <a:cs typeface="Comic Sans MS"/>
                <a:sym typeface="Comic Sans MS"/>
              </a:rPr>
              <a:t>XGBoost (метод экстремального повышения градиента)</a:t>
            </a:r>
            <a:endParaRPr>
              <a:solidFill>
                <a:schemeClr val="lt1"/>
              </a:solidFill>
              <a:highlight>
                <a:srgbClr val="202124"/>
              </a:highlight>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highlight>
                  <a:srgbClr val="202124"/>
                </a:highlight>
                <a:latin typeface="Comic Sans MS"/>
                <a:ea typeface="Comic Sans MS"/>
                <a:cs typeface="Comic Sans MS"/>
                <a:sym typeface="Comic Sans MS"/>
              </a:rPr>
              <a:t>Нейронная сеть</a:t>
            </a:r>
            <a:endParaRPr>
              <a:solidFill>
                <a:schemeClr val="lt1"/>
              </a:solidFill>
              <a:highlight>
                <a:srgbClr val="202124"/>
              </a:highlight>
              <a:latin typeface="Comic Sans MS"/>
              <a:ea typeface="Comic Sans MS"/>
              <a:cs typeface="Comic Sans MS"/>
              <a:sym typeface="Comic Sans MS"/>
            </a:endParaRPr>
          </a:p>
        </p:txBody>
      </p:sp>
      <p:sp>
        <p:nvSpPr>
          <p:cNvPr id="202" name="Google Shape;202;p19"/>
          <p:cNvSpPr/>
          <p:nvPr/>
        </p:nvSpPr>
        <p:spPr>
          <a:xfrm>
            <a:off x="1182500" y="1396575"/>
            <a:ext cx="4413900" cy="23955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9"/>
          <p:cNvSpPr/>
          <p:nvPr/>
        </p:nvSpPr>
        <p:spPr>
          <a:xfrm>
            <a:off x="5596400" y="2303775"/>
            <a:ext cx="1559700" cy="581100"/>
          </a:xfrm>
          <a:prstGeom prst="righ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9"/>
          <p:cNvSpPr/>
          <p:nvPr/>
        </p:nvSpPr>
        <p:spPr>
          <a:xfrm>
            <a:off x="7156100" y="1396575"/>
            <a:ext cx="1896300" cy="23955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r>
              <a:rPr lang="ru">
                <a:solidFill>
                  <a:schemeClr val="lt1"/>
                </a:solidFill>
                <a:latin typeface="Comic Sans MS"/>
                <a:ea typeface="Comic Sans MS"/>
                <a:cs typeface="Comic Sans MS"/>
                <a:sym typeface="Comic Sans MS"/>
              </a:rPr>
              <a:t>Метрики:</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latin typeface="Comic Sans MS"/>
                <a:ea typeface="Comic Sans MS"/>
                <a:cs typeface="Comic Sans MS"/>
                <a:sym typeface="Comic Sans MS"/>
              </a:rPr>
              <a:t>ROC кривая</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latin typeface="Comic Sans MS"/>
                <a:ea typeface="Comic Sans MS"/>
                <a:cs typeface="Comic Sans MS"/>
                <a:sym typeface="Comic Sans MS"/>
              </a:rPr>
              <a:t>AUC score</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latin typeface="Comic Sans MS"/>
                <a:ea typeface="Comic Sans MS"/>
                <a:cs typeface="Comic Sans MS"/>
                <a:sym typeface="Comic Sans MS"/>
              </a:rPr>
              <a:t>F1-score</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latin typeface="Comic Sans MS"/>
                <a:ea typeface="Comic Sans MS"/>
                <a:cs typeface="Comic Sans MS"/>
                <a:sym typeface="Comic Sans MS"/>
              </a:rPr>
              <a:t>Precision</a:t>
            </a:r>
            <a:endParaRPr>
              <a:solidFill>
                <a:schemeClr val="lt1"/>
              </a:solidFill>
              <a:latin typeface="Comic Sans MS"/>
              <a:ea typeface="Comic Sans MS"/>
              <a:cs typeface="Comic Sans MS"/>
              <a:sym typeface="Comic Sans MS"/>
            </a:endParaRPr>
          </a:p>
          <a:p>
            <a:pPr marL="457200" lvl="0" indent="-317500" algn="l" rtl="0">
              <a:spcBef>
                <a:spcPts val="0"/>
              </a:spcBef>
              <a:spcAft>
                <a:spcPts val="0"/>
              </a:spcAft>
              <a:buClr>
                <a:schemeClr val="lt1"/>
              </a:buClr>
              <a:buSzPts val="1400"/>
              <a:buFont typeface="Comic Sans MS"/>
              <a:buChar char="●"/>
            </a:pPr>
            <a:r>
              <a:rPr lang="ru">
                <a:solidFill>
                  <a:schemeClr val="lt1"/>
                </a:solidFill>
                <a:latin typeface="Comic Sans MS"/>
                <a:ea typeface="Comic Sans MS"/>
                <a:cs typeface="Comic Sans MS"/>
                <a:sym typeface="Comic Sans MS"/>
              </a:rPr>
              <a:t>Recall</a:t>
            </a: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a:p>
            <a:pPr marL="0" lvl="0" indent="0" algn="l" rtl="0">
              <a:spcBef>
                <a:spcPts val="0"/>
              </a:spcBef>
              <a:spcAft>
                <a:spcPts val="0"/>
              </a:spcAft>
              <a:buNone/>
            </a:pPr>
            <a:endParaRPr>
              <a:solidFill>
                <a:schemeClr val="lt1"/>
              </a:solidFill>
              <a:latin typeface="Comic Sans MS"/>
              <a:ea typeface="Comic Sans MS"/>
              <a:cs typeface="Comic Sans MS"/>
              <a:sym typeface="Comic Sans MS"/>
            </a:endParaRPr>
          </a:p>
        </p:txBody>
      </p:sp>
      <p:sp>
        <p:nvSpPr>
          <p:cNvPr id="205" name="Google Shape;205;p19"/>
          <p:cNvSpPr txBox="1"/>
          <p:nvPr/>
        </p:nvSpPr>
        <p:spPr>
          <a:xfrm>
            <a:off x="5718800" y="2049000"/>
            <a:ext cx="1314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sz="1200">
                <a:solidFill>
                  <a:schemeClr val="lt1"/>
                </a:solidFill>
                <a:latin typeface="Comic Sans MS"/>
                <a:ea typeface="Comic Sans MS"/>
                <a:cs typeface="Comic Sans MS"/>
                <a:sym typeface="Comic Sans MS"/>
              </a:rPr>
              <a:t>train/evaluate</a:t>
            </a:r>
            <a:endParaRPr sz="1200">
              <a:solidFill>
                <a:schemeClr val="lt1"/>
              </a:solidFill>
              <a:latin typeface="Comic Sans MS"/>
              <a:ea typeface="Comic Sans MS"/>
              <a:cs typeface="Comic Sans MS"/>
              <a:sym typeface="Comic Sans MS"/>
            </a:endParaRPr>
          </a:p>
        </p:txBody>
      </p:sp>
      <p:sp>
        <p:nvSpPr>
          <p:cNvPr id="206" name="Google Shape;206;p19"/>
          <p:cNvSpPr txBox="1"/>
          <p:nvPr/>
        </p:nvSpPr>
        <p:spPr>
          <a:xfrm>
            <a:off x="5744350" y="2782475"/>
            <a:ext cx="1314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sz="1200">
                <a:solidFill>
                  <a:schemeClr val="lt1"/>
                </a:solidFill>
                <a:latin typeface="Comic Sans MS"/>
                <a:ea typeface="Comic Sans MS"/>
                <a:cs typeface="Comic Sans MS"/>
                <a:sym typeface="Comic Sans MS"/>
              </a:rPr>
              <a:t>5-fold CV</a:t>
            </a:r>
            <a:endParaRPr sz="1200">
              <a:solidFill>
                <a:schemeClr val="lt1"/>
              </a:solidFill>
              <a:latin typeface="Comic Sans MS"/>
              <a:ea typeface="Comic Sans MS"/>
              <a:cs typeface="Comic Sans MS"/>
              <a:sym typeface="Comic Sans M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0"/>
          <p:cNvSpPr txBox="1">
            <a:spLocks noGrp="1"/>
          </p:cNvSpPr>
          <p:nvPr>
            <p:ph type="title"/>
          </p:nvPr>
        </p:nvSpPr>
        <p:spPr>
          <a:xfrm>
            <a:off x="1105400" y="393750"/>
            <a:ext cx="7316100" cy="914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ru"/>
              <a:t>Результаты на training set (5-fold CV) </a:t>
            </a:r>
            <a:endParaRPr/>
          </a:p>
          <a:p>
            <a:pPr marL="0" lvl="0" indent="0" algn="ctr" rtl="0">
              <a:spcBef>
                <a:spcPts val="0"/>
              </a:spcBef>
              <a:spcAft>
                <a:spcPts val="0"/>
              </a:spcAft>
              <a:buNone/>
            </a:pPr>
            <a:r>
              <a:rPr lang="ru"/>
              <a:t>для 3 лучших моделей</a:t>
            </a:r>
            <a:endParaRPr/>
          </a:p>
        </p:txBody>
      </p:sp>
      <p:graphicFrame>
        <p:nvGraphicFramePr>
          <p:cNvPr id="212" name="Google Shape;212;p20"/>
          <p:cNvGraphicFramePr/>
          <p:nvPr/>
        </p:nvGraphicFramePr>
        <p:xfrm>
          <a:off x="952500" y="1619250"/>
          <a:ext cx="3000000" cy="3000000"/>
        </p:xfrm>
        <a:graphic>
          <a:graphicData uri="http://schemas.openxmlformats.org/drawingml/2006/table">
            <a:tbl>
              <a:tblPr>
                <a:noFill/>
                <a:tableStyleId>{66D7C507-91C8-48DC-BE54-7A6A56D6285F}</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Random Forest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XGBoost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KNN</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AUC Train/Test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~1.0/0.961</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0.998/0.937</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0.932/0.878</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F1-score</a:t>
                      </a:r>
                      <a:endParaRPr>
                        <a:solidFill>
                          <a:schemeClr val="lt1"/>
                        </a:solidFill>
                        <a:latin typeface="Comic Sans MS"/>
                        <a:ea typeface="Comic Sans MS"/>
                        <a:cs typeface="Comic Sans MS"/>
                        <a:sym typeface="Comic Sans MS"/>
                      </a:endParaRPr>
                    </a:p>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Train/Test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~1.0/0.874</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0.972/0.868</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0.767/0.691</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Precision Train/Test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~1.0/0.881</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0.963/0.948</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0.707/0.612</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Recall Train/Test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~1.0/0.863</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0.981/0.800</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0.845/0.803</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Threshold Train/Test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0.512/0.32</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0.396/0.563</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0.56/0.54</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1"/>
          <p:cNvSpPr txBox="1">
            <a:spLocks noGrp="1"/>
          </p:cNvSpPr>
          <p:nvPr>
            <p:ph type="title"/>
          </p:nvPr>
        </p:nvSpPr>
        <p:spPr>
          <a:xfrm>
            <a:off x="1182500" y="393750"/>
            <a:ext cx="7239000" cy="914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ru"/>
              <a:t>Результаты на testing set </a:t>
            </a:r>
            <a:endParaRPr/>
          </a:p>
          <a:p>
            <a:pPr marL="0" lvl="0" indent="0" algn="ctr" rtl="0">
              <a:spcBef>
                <a:spcPts val="0"/>
              </a:spcBef>
              <a:spcAft>
                <a:spcPts val="0"/>
              </a:spcAft>
              <a:buNone/>
            </a:pPr>
            <a:r>
              <a:rPr lang="ru"/>
              <a:t>для 3 лучших моделей после подбора гиперпараметров</a:t>
            </a:r>
            <a:endParaRPr/>
          </a:p>
        </p:txBody>
      </p:sp>
      <p:pic>
        <p:nvPicPr>
          <p:cNvPr id="218" name="Google Shape;218;p21"/>
          <p:cNvPicPr preferRelativeResize="0"/>
          <p:nvPr/>
        </p:nvPicPr>
        <p:blipFill>
          <a:blip r:embed="rId3">
            <a:alphaModFix/>
          </a:blip>
          <a:stretch>
            <a:fillRect/>
          </a:stretch>
        </p:blipFill>
        <p:spPr>
          <a:xfrm>
            <a:off x="7155675" y="0"/>
            <a:ext cx="1988326" cy="633600"/>
          </a:xfrm>
          <a:prstGeom prst="rect">
            <a:avLst/>
          </a:prstGeom>
          <a:noFill/>
          <a:ln>
            <a:noFill/>
          </a:ln>
        </p:spPr>
      </p:pic>
      <p:graphicFrame>
        <p:nvGraphicFramePr>
          <p:cNvPr id="219" name="Google Shape;219;p21"/>
          <p:cNvGraphicFramePr/>
          <p:nvPr/>
        </p:nvGraphicFramePr>
        <p:xfrm>
          <a:off x="1182500" y="1626950"/>
          <a:ext cx="3000000" cy="3000000"/>
        </p:xfrm>
        <a:graphic>
          <a:graphicData uri="http://schemas.openxmlformats.org/drawingml/2006/table">
            <a:tbl>
              <a:tblPr>
                <a:noFill/>
                <a:tableStyleId>{66D7C507-91C8-48DC-BE54-7A6A56D6285F}</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Random Forest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XGBoost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KNN</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AUC Test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0.959</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0.936</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0.876</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F1-score Test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0.87</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0.86</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0.7</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Precision Test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0.871</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0.942</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0.668</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Recall Test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0.861</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0.7876</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0.732</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Threshold Test</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0.32</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0.560</a:t>
                      </a:r>
                      <a:endParaRPr>
                        <a:solidFill>
                          <a:schemeClr val="lt1"/>
                        </a:solidFill>
                        <a:latin typeface="Comic Sans MS"/>
                        <a:ea typeface="Comic Sans MS"/>
                        <a:cs typeface="Comic Sans MS"/>
                        <a:sym typeface="Comic Sans MS"/>
                      </a:endParaRPr>
                    </a:p>
                  </a:txBody>
                  <a:tcPr marL="91425" marR="91425" marT="91425" marB="91425"/>
                </a:tc>
                <a:tc>
                  <a:txBody>
                    <a:bodyPr/>
                    <a:lstStyle/>
                    <a:p>
                      <a:pPr marL="0" lvl="0" indent="0" algn="ctr" rtl="0">
                        <a:spcBef>
                          <a:spcPts val="0"/>
                        </a:spcBef>
                        <a:spcAft>
                          <a:spcPts val="0"/>
                        </a:spcAft>
                        <a:buNone/>
                      </a:pPr>
                      <a:r>
                        <a:rPr lang="ru">
                          <a:solidFill>
                            <a:schemeClr val="lt1"/>
                          </a:solidFill>
                          <a:latin typeface="Comic Sans MS"/>
                          <a:ea typeface="Comic Sans MS"/>
                          <a:cs typeface="Comic Sans MS"/>
                          <a:sym typeface="Comic Sans MS"/>
                        </a:rPr>
                        <a:t>0.6</a:t>
                      </a:r>
                      <a:endParaRPr>
                        <a:solidFill>
                          <a:schemeClr val="lt1"/>
                        </a:solidFill>
                        <a:latin typeface="Comic Sans MS"/>
                        <a:ea typeface="Comic Sans MS"/>
                        <a:cs typeface="Comic Sans MS"/>
                        <a:sym typeface="Comic Sans MS"/>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917</Words>
  <Application>Microsoft Macintosh PowerPoint</Application>
  <PresentationFormat>Экран (16:9)</PresentationFormat>
  <Paragraphs>188</Paragraphs>
  <Slides>18</Slides>
  <Notes>18</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18</vt:i4>
      </vt:variant>
    </vt:vector>
  </HeadingPairs>
  <TitlesOfParts>
    <vt:vector size="24" baseType="lpstr">
      <vt:lpstr>Montserrat</vt:lpstr>
      <vt:lpstr>Lato</vt:lpstr>
      <vt:lpstr>Courier New</vt:lpstr>
      <vt:lpstr>Arial</vt:lpstr>
      <vt:lpstr>Comic Sans MS</vt:lpstr>
      <vt:lpstr>Focus</vt:lpstr>
      <vt:lpstr>Кредитный скоринг на данных карточных транзакций</vt:lpstr>
      <vt:lpstr>Распределение ролей в рамках команды</vt:lpstr>
      <vt:lpstr>Агрегация данных</vt:lpstr>
      <vt:lpstr>Проблема разбалансировки данных 1</vt:lpstr>
      <vt:lpstr>Проблема разбалансировки данных 2</vt:lpstr>
      <vt:lpstr>Проблема разбалансировки данных 3 </vt:lpstr>
      <vt:lpstr>Модели и метрики для их оценки</vt:lpstr>
      <vt:lpstr>Результаты на training set (5-fold CV)  для 3 лучших моделей</vt:lpstr>
      <vt:lpstr>Результаты на testing set  для 3 лучших моделей после подбора гиперпараметров</vt:lpstr>
      <vt:lpstr>ROC curve для 2 наилучших моделей</vt:lpstr>
      <vt:lpstr>Интерпретация моделей (Random Forest) Значимость переменных </vt:lpstr>
      <vt:lpstr>Интерпретация моделей (Random Forest) SHAP values </vt:lpstr>
      <vt:lpstr>Интерпретация моделей (Random Forest) Partial dependence  </vt:lpstr>
      <vt:lpstr>Интерпретация моделей (XGBoost) Значимость переменных  </vt:lpstr>
      <vt:lpstr>Интерпретация моделей (XGboost) SHAP values  </vt:lpstr>
      <vt:lpstr>Внедрение лучшей модели в пром и ее поддержка</vt:lpstr>
      <vt:lpstr>Способы использования</vt:lpstr>
      <vt:lpstr>Плюс и минусы разных моделей</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Кредитный скоринг на данных карточных транзакций</dc:title>
  <cp:lastModifiedBy>Белоновский Пётр Ильич</cp:lastModifiedBy>
  <cp:revision>1</cp:revision>
  <dcterms:modified xsi:type="dcterms:W3CDTF">2023-06-24T08:57:05Z</dcterms:modified>
</cp:coreProperties>
</file>